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1" r:id="rId7"/>
    <p:sldId id="262" r:id="rId8"/>
    <p:sldId id="263" r:id="rId9"/>
    <p:sldId id="264" r:id="rId10"/>
    <p:sldId id="265" r:id="rId11"/>
    <p:sldId id="266" r:id="rId12"/>
    <p:sldId id="267" r:id="rId13"/>
    <p:sldId id="268" r:id="rId14"/>
    <p:sldId id="273" r:id="rId15"/>
    <p:sldId id="274" r:id="rId16"/>
    <p:sldId id="269" r:id="rId17"/>
    <p:sldId id="275" r:id="rId18"/>
    <p:sldId id="276" r:id="rId19"/>
    <p:sldId id="270" r:id="rId20"/>
    <p:sldId id="277" r:id="rId21"/>
    <p:sldId id="271" r:id="rId22"/>
    <p:sldId id="278" r:id="rId23"/>
    <p:sldId id="272" r:id="rId24"/>
    <p:sldId id="279" r:id="rId25"/>
    <p:sldId id="280" r:id="rId26"/>
    <p:sldId id="281" r:id="rId27"/>
    <p:sldId id="282" r:id="rId28"/>
    <p:sldId id="283" r:id="rId29"/>
    <p:sldId id="285" r:id="rId30"/>
    <p:sldId id="286" r:id="rId31"/>
    <p:sldId id="287" r:id="rId32"/>
    <p:sldId id="288" r:id="rId33"/>
    <p:sldId id="289" r:id="rId34"/>
    <p:sldId id="291" r:id="rId35"/>
    <p:sldId id="290" r:id="rId36"/>
    <p:sldId id="292" r:id="rId37"/>
    <p:sldId id="293" r:id="rId38"/>
    <p:sldId id="302" r:id="rId39"/>
    <p:sldId id="301" r:id="rId40"/>
    <p:sldId id="303" r:id="rId41"/>
    <p:sldId id="304" r:id="rId42"/>
    <p:sldId id="305" r:id="rId43"/>
    <p:sldId id="295" r:id="rId44"/>
    <p:sldId id="296" r:id="rId45"/>
    <p:sldId id="299" r:id="rId46"/>
    <p:sldId id="297" r:id="rId47"/>
    <p:sldId id="298" r:id="rId48"/>
    <p:sldId id="300"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t>CACHE MEMORY</a:t>
            </a:r>
            <a:endParaRPr lang="en-US" dirty="0"/>
          </a:p>
        </p:txBody>
      </p:sp>
      <p:sp>
        <p:nvSpPr>
          <p:cNvPr id="3" name="Subtitle 2"/>
          <p:cNvSpPr>
            <a:spLocks noGrp="1"/>
          </p:cNvSpPr>
          <p:nvPr>
            <p:ph type="subTitle" idx="1"/>
          </p:nvPr>
        </p:nvSpPr>
        <p:spPr>
          <a:xfrm>
            <a:off x="609600" y="2286000"/>
            <a:ext cx="7620000" cy="4038600"/>
          </a:xfrm>
        </p:spPr>
        <p:txBody>
          <a:bodyPr>
            <a:normAutofit fontScale="92500"/>
          </a:bodyPr>
          <a:lstStyle/>
          <a:p>
            <a:pPr algn="l"/>
            <a:r>
              <a:rPr lang="en-US" dirty="0" smtClean="0">
                <a:solidFill>
                  <a:schemeClr val="tx1"/>
                </a:solidFill>
              </a:rPr>
              <a:t>Cache memory, also called CPU memory, is random access memory (RAM) that a computer microprocessor can access more quickly than it can access regular RAM. </a:t>
            </a:r>
          </a:p>
          <a:p>
            <a:pPr algn="l"/>
            <a:endParaRPr lang="en-US" dirty="0" smtClean="0">
              <a:solidFill>
                <a:schemeClr val="tx1"/>
              </a:solidFill>
            </a:endParaRPr>
          </a:p>
          <a:p>
            <a:pPr algn="l"/>
            <a:r>
              <a:rPr lang="en-US" dirty="0" smtClean="0">
                <a:solidFill>
                  <a:schemeClr val="tx1"/>
                </a:solidFill>
              </a:rPr>
              <a:t>This memory is typically integrated directly with the CPU chip or placed on a separate chip that has a separate bus interconnect with the CPU.</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4343400"/>
          </a:xfrm>
        </p:spPr>
        <p:txBody>
          <a:bodyPr>
            <a:normAutofit fontScale="85000" lnSpcReduction="20000"/>
          </a:bodyPr>
          <a:lstStyle/>
          <a:p>
            <a:pPr>
              <a:buNone/>
            </a:pPr>
            <a:r>
              <a:rPr lang="en-US" dirty="0" smtClean="0"/>
              <a:t>Three </a:t>
            </a:r>
            <a:r>
              <a:rPr lang="en-US" b="1" dirty="0" smtClean="0"/>
              <a:t>performance</a:t>
            </a:r>
            <a:r>
              <a:rPr lang="en-US" dirty="0" smtClean="0"/>
              <a:t> parameters are used:</a:t>
            </a:r>
          </a:p>
          <a:p>
            <a:r>
              <a:rPr lang="en-US" b="1" dirty="0" smtClean="0"/>
              <a:t>Access time (latency): For random-access memory</a:t>
            </a:r>
            <a:r>
              <a:rPr lang="en-US" dirty="0" smtClean="0"/>
              <a:t>, this is the time it takes to perform a read or write operation. </a:t>
            </a:r>
            <a:r>
              <a:rPr lang="en-US" b="1" dirty="0" smtClean="0"/>
              <a:t>For non-random-access memory</a:t>
            </a:r>
            <a:r>
              <a:rPr lang="en-US" dirty="0" smtClean="0"/>
              <a:t>, access time is the time it takes to position the read–write mechanism at the desired location.</a:t>
            </a:r>
          </a:p>
          <a:p>
            <a:r>
              <a:rPr lang="en-US" b="1" dirty="0" smtClean="0"/>
              <a:t>Memory cycle time: </a:t>
            </a:r>
            <a:r>
              <a:rPr lang="en-US" dirty="0" smtClean="0"/>
              <a:t>This consists of the access time plus any additional time required before a second access can commence.</a:t>
            </a:r>
          </a:p>
          <a:p>
            <a:r>
              <a:rPr lang="en-US" b="1" dirty="0" smtClean="0"/>
              <a:t>Transfer rate: </a:t>
            </a:r>
            <a:r>
              <a:rPr lang="en-US" dirty="0" smtClean="0"/>
              <a:t>This is the rate at which data can be transferred into or out of a memory unit.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4343400"/>
          </a:xfrm>
        </p:spPr>
        <p:txBody>
          <a:bodyPr>
            <a:normAutofit/>
          </a:bodyPr>
          <a:lstStyle/>
          <a:p>
            <a:r>
              <a:rPr lang="en-US" b="1" dirty="0" smtClean="0"/>
              <a:t>Physical types </a:t>
            </a:r>
            <a:r>
              <a:rPr lang="en-US" dirty="0" smtClean="0"/>
              <a:t>of memory are semiconductor memory, magnetic memory, used for disk and tape, and optical and magneto-optical.</a:t>
            </a:r>
          </a:p>
          <a:p>
            <a:r>
              <a:rPr lang="en-US" dirty="0" smtClean="0"/>
              <a:t>The </a:t>
            </a:r>
            <a:r>
              <a:rPr lang="en-US" b="1" dirty="0" smtClean="0"/>
              <a:t>organization</a:t>
            </a:r>
            <a:r>
              <a:rPr lang="en-US" dirty="0" smtClean="0"/>
              <a:t> is a key design issue. Organization meant the physical arrangement of bits to form words.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4343400"/>
          </a:xfrm>
        </p:spPr>
        <p:txBody>
          <a:bodyPr>
            <a:normAutofit fontScale="92500" lnSpcReduction="20000"/>
          </a:bodyPr>
          <a:lstStyle/>
          <a:p>
            <a:r>
              <a:rPr lang="en-US" b="1" dirty="0" smtClean="0"/>
              <a:t>Physical characteristics </a:t>
            </a:r>
            <a:r>
              <a:rPr lang="en-US" dirty="0" smtClean="0"/>
              <a:t>of data storage are important.</a:t>
            </a:r>
          </a:p>
          <a:p>
            <a:r>
              <a:rPr lang="en-US" dirty="0" smtClean="0"/>
              <a:t>In a volatile memory, information decays naturally or is lost when electrical power is switched off.</a:t>
            </a:r>
          </a:p>
          <a:p>
            <a:r>
              <a:rPr lang="en-US" dirty="0" smtClean="0"/>
              <a:t>In a nonvolatile memory, information once recorded remains without deterioration until deliberately changed.</a:t>
            </a:r>
          </a:p>
          <a:p>
            <a:r>
              <a:rPr lang="en-US" dirty="0" smtClean="0"/>
              <a:t>Non erasable memory cannot be altered, except by destroying the storage unit.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Transfer rate</a:t>
            </a:r>
            <a:endParaRPr lang="en-US" dirty="0"/>
          </a:p>
        </p:txBody>
      </p:sp>
      <p:sp>
        <p:nvSpPr>
          <p:cNvPr id="3" name="Content Placeholder 2"/>
          <p:cNvSpPr>
            <a:spLocks noGrp="1"/>
          </p:cNvSpPr>
          <p:nvPr>
            <p:ph idx="1"/>
          </p:nvPr>
        </p:nvSpPr>
        <p:spPr>
          <a:xfrm>
            <a:off x="457200" y="1295400"/>
            <a:ext cx="8229600" cy="1905000"/>
          </a:xfrm>
        </p:spPr>
        <p:txBody>
          <a:bodyPr>
            <a:normAutofit fontScale="92500" lnSpcReduction="10000"/>
          </a:bodyPr>
          <a:lstStyle/>
          <a:p>
            <a:r>
              <a:rPr lang="en-US" dirty="0" smtClean="0"/>
              <a:t>For random-access memory, it is equal to 1/(cycle time).</a:t>
            </a:r>
          </a:p>
          <a:p>
            <a:r>
              <a:rPr lang="en-US" dirty="0" smtClean="0"/>
              <a:t>For non-random-access memory, the following relationship holds:</a:t>
            </a:r>
            <a:endParaRPr lang="en-US" dirty="0"/>
          </a:p>
        </p:txBody>
      </p:sp>
      <p:pic>
        <p:nvPicPr>
          <p:cNvPr id="1026" name="Picture 2"/>
          <p:cNvPicPr>
            <a:picLocks noChangeAspect="1" noChangeArrowheads="1"/>
          </p:cNvPicPr>
          <p:nvPr/>
        </p:nvPicPr>
        <p:blipFill>
          <a:blip r:embed="rId2"/>
          <a:srcRect/>
          <a:stretch>
            <a:fillRect/>
          </a:stretch>
        </p:blipFill>
        <p:spPr bwMode="auto">
          <a:xfrm>
            <a:off x="3276600" y="3124200"/>
            <a:ext cx="2590800" cy="12954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1143000" y="4495800"/>
            <a:ext cx="7086600" cy="20574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access time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Suppose that the processor has access to two levels of memory. Level 1 contains 1000 words and has an access time of 0.01  µs; level 2 contains 100,000 words and has an access time of 0.1 µs. Assume that if a word to be accessed is in level 1, then the processor accesses it directly. If it is in level 2, then the word is first transferred to level 1 and then accessed by the processor. For simplicity, we ignore the time required for the processor to determine whether the word is in level 1 or level 2. Suppose 95% of the memory accesses are found in the cache. </a:t>
            </a:r>
          </a:p>
          <a:p>
            <a:r>
              <a:rPr lang="en-US" dirty="0" smtClean="0"/>
              <a:t>Calculate the average access time?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US" dirty="0"/>
          </a:p>
        </p:txBody>
      </p:sp>
      <p:sp>
        <p:nvSpPr>
          <p:cNvPr id="3" name="Content Placeholder 2"/>
          <p:cNvSpPr>
            <a:spLocks noGrp="1"/>
          </p:cNvSpPr>
          <p:nvPr>
            <p:ph idx="1"/>
          </p:nvPr>
        </p:nvSpPr>
        <p:spPr/>
        <p:txBody>
          <a:bodyPr>
            <a:normAutofit/>
          </a:bodyPr>
          <a:lstStyle/>
          <a:p>
            <a:r>
              <a:rPr lang="en-US" dirty="0" smtClean="0"/>
              <a:t>The average time to access a word can be expressed as</a:t>
            </a:r>
          </a:p>
          <a:p>
            <a:pPr>
              <a:buNone/>
            </a:pPr>
            <a:r>
              <a:rPr lang="en-US" dirty="0" smtClean="0"/>
              <a:t>   (0.95)(0.01  µs) + (0.05)(0.01  µs + 0.1 µs) = 0.0095 + 0.0055 = 0.015 µs</a:t>
            </a:r>
          </a:p>
          <a:p>
            <a:endParaRPr lang="en-US" dirty="0" smtClean="0"/>
          </a:p>
          <a:p>
            <a:r>
              <a:rPr lang="en-US" dirty="0" smtClean="0"/>
              <a:t>The average access time is much closer to 0.01  µs than to 0.1 µs, as desired.</a:t>
            </a:r>
          </a:p>
          <a:p>
            <a:r>
              <a:rPr lang="en-US" dirty="0" smtClean="0"/>
              <a:t>Note: 95% at L1 cache and 5% at L2 cache.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MEMORY PRINCIPLES</a:t>
            </a:r>
            <a:endParaRPr lang="en-US" dirty="0"/>
          </a:p>
        </p:txBody>
      </p:sp>
      <p:sp>
        <p:nvSpPr>
          <p:cNvPr id="3" name="Content Placeholder 2"/>
          <p:cNvSpPr>
            <a:spLocks noGrp="1"/>
          </p:cNvSpPr>
          <p:nvPr>
            <p:ph idx="1"/>
          </p:nvPr>
        </p:nvSpPr>
        <p:spPr>
          <a:xfrm>
            <a:off x="457200" y="1600201"/>
            <a:ext cx="8229600" cy="2667000"/>
          </a:xfrm>
        </p:spPr>
        <p:txBody>
          <a:bodyPr>
            <a:normAutofit fontScale="92500"/>
          </a:bodyPr>
          <a:lstStyle/>
          <a:p>
            <a:r>
              <a:rPr lang="en-US" dirty="0" smtClean="0"/>
              <a:t>Cache memory is intended to give </a:t>
            </a:r>
            <a:r>
              <a:rPr lang="en-US" b="1" dirty="0" smtClean="0"/>
              <a:t>memory speed</a:t>
            </a:r>
            <a:r>
              <a:rPr lang="en-US" dirty="0" smtClean="0"/>
              <a:t> approaching that of the fastest memories available, and at the same time provide a </a:t>
            </a:r>
            <a:r>
              <a:rPr lang="en-US" b="1" dirty="0" smtClean="0"/>
              <a:t>large memory size </a:t>
            </a:r>
            <a:r>
              <a:rPr lang="en-US" dirty="0" smtClean="0"/>
              <a:t>at the price of </a:t>
            </a:r>
            <a:r>
              <a:rPr lang="en-US" b="1" dirty="0" smtClean="0"/>
              <a:t>less expensive </a:t>
            </a:r>
            <a:r>
              <a:rPr lang="en-US" dirty="0" smtClean="0"/>
              <a:t>types of semiconductor memories.</a:t>
            </a:r>
            <a:endParaRPr lang="en-US" dirty="0"/>
          </a:p>
        </p:txBody>
      </p:sp>
      <p:pic>
        <p:nvPicPr>
          <p:cNvPr id="5" name="Picture 2"/>
          <p:cNvPicPr>
            <a:picLocks noChangeAspect="1" noChangeArrowheads="1"/>
          </p:cNvPicPr>
          <p:nvPr/>
        </p:nvPicPr>
        <p:blipFill>
          <a:blip r:embed="rId2"/>
          <a:srcRect/>
          <a:stretch>
            <a:fillRect/>
          </a:stretch>
        </p:blipFill>
        <p:spPr bwMode="auto">
          <a:xfrm>
            <a:off x="381000" y="3962400"/>
            <a:ext cx="8458200" cy="289560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CACHE MEMORY PRINCIPLES</a:t>
            </a:r>
            <a:endParaRPr lang="en-US" dirty="0"/>
          </a:p>
        </p:txBody>
      </p:sp>
      <p:sp>
        <p:nvSpPr>
          <p:cNvPr id="3" name="Content Placeholder 2"/>
          <p:cNvSpPr>
            <a:spLocks noGrp="1"/>
          </p:cNvSpPr>
          <p:nvPr>
            <p:ph idx="1"/>
          </p:nvPr>
        </p:nvSpPr>
        <p:spPr>
          <a:xfrm>
            <a:off x="457200" y="914400"/>
            <a:ext cx="8229600" cy="3505201"/>
          </a:xfrm>
        </p:spPr>
        <p:txBody>
          <a:bodyPr>
            <a:normAutofit fontScale="85000" lnSpcReduction="10000"/>
          </a:bodyPr>
          <a:lstStyle/>
          <a:p>
            <a:r>
              <a:rPr lang="en-US" dirty="0" smtClean="0"/>
              <a:t>The cache contains a copy of portions of main memory. </a:t>
            </a:r>
          </a:p>
          <a:p>
            <a:r>
              <a:rPr lang="en-US" dirty="0" smtClean="0"/>
              <a:t>When the processor attempts to read a word of memory, a check is made to determine if the word is in the cache. </a:t>
            </a:r>
          </a:p>
          <a:p>
            <a:r>
              <a:rPr lang="en-US" dirty="0" smtClean="0"/>
              <a:t>If so, the word is delivered to the processor.</a:t>
            </a:r>
          </a:p>
          <a:p>
            <a:r>
              <a:rPr lang="en-US" dirty="0" smtClean="0"/>
              <a:t>If not, a block of main memory, consisting of some fixed number of words, is read into the cache and then the word is delivered to the processor. </a:t>
            </a:r>
            <a:endParaRPr lang="en-US" dirty="0"/>
          </a:p>
        </p:txBody>
      </p:sp>
      <p:pic>
        <p:nvPicPr>
          <p:cNvPr id="3074" name="Picture 2"/>
          <p:cNvPicPr>
            <a:picLocks noChangeAspect="1" noChangeArrowheads="1"/>
          </p:cNvPicPr>
          <p:nvPr/>
        </p:nvPicPr>
        <p:blipFill>
          <a:blip r:embed="rId2"/>
          <a:srcRect/>
          <a:stretch>
            <a:fillRect/>
          </a:stretch>
        </p:blipFill>
        <p:spPr bwMode="auto">
          <a:xfrm>
            <a:off x="228600" y="4191000"/>
            <a:ext cx="8686800" cy="26670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MEMORY PRINCIPLES</a:t>
            </a:r>
            <a:endParaRPr lang="en-US" dirty="0"/>
          </a:p>
        </p:txBody>
      </p:sp>
      <p:sp>
        <p:nvSpPr>
          <p:cNvPr id="3" name="Content Placeholder 2"/>
          <p:cNvSpPr>
            <a:spLocks noGrp="1"/>
          </p:cNvSpPr>
          <p:nvPr>
            <p:ph idx="1"/>
          </p:nvPr>
        </p:nvSpPr>
        <p:spPr>
          <a:xfrm>
            <a:off x="457200" y="1371600"/>
            <a:ext cx="8229600" cy="1904999"/>
          </a:xfrm>
        </p:spPr>
        <p:txBody>
          <a:bodyPr>
            <a:normAutofit lnSpcReduction="10000"/>
          </a:bodyPr>
          <a:lstStyle/>
          <a:p>
            <a:r>
              <a:rPr lang="en-US" dirty="0" smtClean="0"/>
              <a:t>Because of the phenomenon of locality of reference, there will be future references to that same memory location or to other words in the block.</a:t>
            </a:r>
            <a:endParaRPr lang="en-US" dirty="0"/>
          </a:p>
        </p:txBody>
      </p:sp>
      <p:pic>
        <p:nvPicPr>
          <p:cNvPr id="5" name="Picture 2"/>
          <p:cNvPicPr>
            <a:picLocks noChangeAspect="1" noChangeArrowheads="1"/>
          </p:cNvPicPr>
          <p:nvPr/>
        </p:nvPicPr>
        <p:blipFill>
          <a:blip r:embed="rId2"/>
          <a:srcRect/>
          <a:stretch>
            <a:fillRect/>
          </a:stretch>
        </p:blipFill>
        <p:spPr bwMode="auto">
          <a:xfrm>
            <a:off x="228600" y="3200400"/>
            <a:ext cx="8763000" cy="342900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Structure of a cache/main-memory system</a:t>
            </a:r>
            <a:endParaRPr lang="en-US" dirty="0"/>
          </a:p>
        </p:txBody>
      </p:sp>
      <p:sp>
        <p:nvSpPr>
          <p:cNvPr id="3" name="Content Placeholder 2"/>
          <p:cNvSpPr>
            <a:spLocks noGrp="1"/>
          </p:cNvSpPr>
          <p:nvPr>
            <p:ph idx="1"/>
          </p:nvPr>
        </p:nvSpPr>
        <p:spPr>
          <a:xfrm>
            <a:off x="457200" y="1371600"/>
            <a:ext cx="8229600" cy="5334000"/>
          </a:xfrm>
        </p:spPr>
        <p:txBody>
          <a:bodyPr>
            <a:normAutofit fontScale="85000" lnSpcReduction="20000"/>
          </a:bodyPr>
          <a:lstStyle/>
          <a:p>
            <a:r>
              <a:rPr lang="en-US" dirty="0" smtClean="0"/>
              <a:t>Main memory consists of up to </a:t>
            </a:r>
            <a:r>
              <a:rPr lang="en-US" b="1" dirty="0" smtClean="0"/>
              <a:t>2 power n </a:t>
            </a:r>
            <a:r>
              <a:rPr lang="en-US" dirty="0" smtClean="0"/>
              <a:t>addressable words, with </a:t>
            </a:r>
            <a:r>
              <a:rPr lang="en-US" b="1" dirty="0" smtClean="0"/>
              <a:t>each word </a:t>
            </a:r>
            <a:r>
              <a:rPr lang="en-US" dirty="0" smtClean="0"/>
              <a:t>having a unique </a:t>
            </a:r>
            <a:r>
              <a:rPr lang="en-US" b="1" dirty="0" smtClean="0"/>
              <a:t>n-bit address</a:t>
            </a:r>
            <a:r>
              <a:rPr lang="en-US" dirty="0" smtClean="0"/>
              <a:t>.</a:t>
            </a:r>
          </a:p>
          <a:p>
            <a:r>
              <a:rPr lang="en-US" dirty="0" smtClean="0"/>
              <a:t>For mapping purposes, this memory is considered to consist of a number of </a:t>
            </a:r>
            <a:r>
              <a:rPr lang="en-US" b="1" dirty="0" smtClean="0"/>
              <a:t>fixed-length blocks of K words each. </a:t>
            </a:r>
          </a:p>
          <a:p>
            <a:r>
              <a:rPr lang="en-US" dirty="0" smtClean="0"/>
              <a:t>That is, there are </a:t>
            </a:r>
            <a:r>
              <a:rPr lang="en-US" b="1" dirty="0" smtClean="0"/>
              <a:t>M= (2 power n )/K blocks in main memory.</a:t>
            </a:r>
          </a:p>
          <a:p>
            <a:r>
              <a:rPr lang="en-US" dirty="0" smtClean="0"/>
              <a:t>The cache consists of </a:t>
            </a:r>
            <a:r>
              <a:rPr lang="en-US" b="1" dirty="0" smtClean="0"/>
              <a:t>C lines</a:t>
            </a:r>
            <a:r>
              <a:rPr lang="en-US" dirty="0" smtClean="0"/>
              <a:t>.</a:t>
            </a:r>
          </a:p>
          <a:p>
            <a:r>
              <a:rPr lang="en-US" dirty="0" smtClean="0"/>
              <a:t>Each line contains K words, plus a tag </a:t>
            </a:r>
            <a:r>
              <a:rPr lang="en-US" dirty="0" smtClean="0"/>
              <a:t>of a </a:t>
            </a:r>
            <a:r>
              <a:rPr lang="en-US" dirty="0" smtClean="0"/>
              <a:t>few bits. </a:t>
            </a:r>
            <a:endParaRPr lang="en-US" dirty="0" smtClean="0"/>
          </a:p>
          <a:p>
            <a:r>
              <a:rPr lang="en-US" dirty="0" smtClean="0"/>
              <a:t>The number of words  in the line is called line </a:t>
            </a:r>
            <a:r>
              <a:rPr lang="en-US" dirty="0" smtClean="0"/>
              <a:t>size . </a:t>
            </a:r>
            <a:endParaRPr lang="en-US" dirty="0" smtClean="0"/>
          </a:p>
          <a:p>
            <a:r>
              <a:rPr lang="en-US" b="1" dirty="0" smtClean="0"/>
              <a:t>C &lt;&lt; M.</a:t>
            </a:r>
          </a:p>
          <a:p>
            <a:r>
              <a:rPr lang="en-US" dirty="0" smtClean="0"/>
              <a:t>If a word in a block of memory is read, that block is transferred to one of </a:t>
            </a:r>
            <a:r>
              <a:rPr lang="en-US" dirty="0" smtClean="0"/>
              <a:t>the lines </a:t>
            </a:r>
            <a:r>
              <a:rPr lang="en-US" dirty="0" smtClean="0"/>
              <a:t>of the cache.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MEMORY</a:t>
            </a:r>
            <a:endParaRPr lang="en-US" dirty="0"/>
          </a:p>
        </p:txBody>
      </p:sp>
      <p:pic>
        <p:nvPicPr>
          <p:cNvPr id="5" name="Picture 2" descr="E:\NSTU\ICT\Academic semesters\1st, 2015\ICT-2107\slide\cachemem.gif"/>
          <p:cNvPicPr>
            <a:picLocks noChangeAspect="1" noChangeArrowheads="1"/>
          </p:cNvPicPr>
          <p:nvPr/>
        </p:nvPicPr>
        <p:blipFill>
          <a:blip r:embed="rId2"/>
          <a:srcRect/>
          <a:stretch>
            <a:fillRect/>
          </a:stretch>
        </p:blipFill>
        <p:spPr bwMode="auto">
          <a:xfrm>
            <a:off x="304800" y="1143000"/>
            <a:ext cx="8486775" cy="54102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Structure of a cache/main-memory system</a:t>
            </a:r>
            <a:endParaRPr lang="en-US" dirty="0"/>
          </a:p>
        </p:txBody>
      </p:sp>
      <p:pic>
        <p:nvPicPr>
          <p:cNvPr id="4"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tag in cache?</a:t>
            </a:r>
            <a:endParaRPr lang="en-US" dirty="0"/>
          </a:p>
        </p:txBody>
      </p:sp>
      <p:sp>
        <p:nvSpPr>
          <p:cNvPr id="3" name="Content Placeholder 2"/>
          <p:cNvSpPr>
            <a:spLocks noGrp="1"/>
          </p:cNvSpPr>
          <p:nvPr>
            <p:ph idx="1"/>
          </p:nvPr>
        </p:nvSpPr>
        <p:spPr/>
        <p:txBody>
          <a:bodyPr/>
          <a:lstStyle/>
          <a:p>
            <a:r>
              <a:rPr lang="en-US" dirty="0" smtClean="0"/>
              <a:t>Because there are more blocks than lines, an individual line </a:t>
            </a:r>
            <a:r>
              <a:rPr lang="en-US" dirty="0" smtClean="0"/>
              <a:t>can not </a:t>
            </a:r>
            <a:r>
              <a:rPr lang="en-US" dirty="0" smtClean="0"/>
              <a:t>be uniquely and permanently dedicated to a particular block. </a:t>
            </a:r>
            <a:endParaRPr lang="en-US" dirty="0" smtClean="0"/>
          </a:p>
          <a:p>
            <a:r>
              <a:rPr lang="en-US" dirty="0" smtClean="0"/>
              <a:t>Thus</a:t>
            </a:r>
            <a:r>
              <a:rPr lang="en-US" dirty="0" smtClean="0"/>
              <a:t>, each line </a:t>
            </a:r>
            <a:r>
              <a:rPr lang="en-US" dirty="0" smtClean="0"/>
              <a:t>includes </a:t>
            </a:r>
            <a:r>
              <a:rPr lang="en-US" dirty="0" smtClean="0"/>
              <a:t>a  tag that identifies which particular block is currently being stored. </a:t>
            </a:r>
            <a:endParaRPr lang="en-US" dirty="0" smtClean="0"/>
          </a:p>
          <a:p>
            <a:r>
              <a:rPr lang="en-US" dirty="0" smtClean="0"/>
              <a:t>The tag is </a:t>
            </a:r>
            <a:r>
              <a:rPr lang="en-US" dirty="0" smtClean="0"/>
              <a:t>usually a portion of the main memory </a:t>
            </a:r>
            <a:r>
              <a:rPr lang="en-US" dirty="0" smtClean="0"/>
              <a:t>address.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ILLUSTRATES THE READ OPERATION</a:t>
            </a:r>
            <a:endParaRPr lang="en-US" dirty="0"/>
          </a:p>
        </p:txBody>
      </p:sp>
      <p:sp>
        <p:nvSpPr>
          <p:cNvPr id="3" name="Content Placeholder 2"/>
          <p:cNvSpPr>
            <a:spLocks noGrp="1"/>
          </p:cNvSpPr>
          <p:nvPr>
            <p:ph idx="1"/>
          </p:nvPr>
        </p:nvSpPr>
        <p:spPr/>
        <p:txBody>
          <a:bodyPr/>
          <a:lstStyle/>
          <a:p>
            <a:r>
              <a:rPr lang="en-US" dirty="0" smtClean="0"/>
              <a:t>The </a:t>
            </a:r>
            <a:r>
              <a:rPr lang="en-US" dirty="0" smtClean="0"/>
              <a:t>processor generates the read </a:t>
            </a:r>
            <a:r>
              <a:rPr lang="en-US" dirty="0" smtClean="0"/>
              <a:t>address </a:t>
            </a:r>
            <a:r>
              <a:rPr lang="en-US" dirty="0" smtClean="0"/>
              <a:t>(RA) of a word to be read. </a:t>
            </a:r>
            <a:endParaRPr lang="en-US" dirty="0" smtClean="0"/>
          </a:p>
          <a:p>
            <a:r>
              <a:rPr lang="en-US" dirty="0" smtClean="0"/>
              <a:t>If </a:t>
            </a:r>
            <a:r>
              <a:rPr lang="en-US" dirty="0" smtClean="0"/>
              <a:t>the word is contained in the cache, it is delivered to the processor. </a:t>
            </a:r>
            <a:endParaRPr lang="en-US" dirty="0" smtClean="0"/>
          </a:p>
          <a:p>
            <a:r>
              <a:rPr lang="en-US" dirty="0" smtClean="0"/>
              <a:t>Otherwise</a:t>
            </a:r>
            <a:r>
              <a:rPr lang="en-US" dirty="0" smtClean="0"/>
              <a:t>, the block containing that word is loaded into the </a:t>
            </a:r>
            <a:r>
              <a:rPr lang="en-US" dirty="0" smtClean="0"/>
              <a:t>cache from main memory. </a:t>
            </a:r>
          </a:p>
          <a:p>
            <a:r>
              <a:rPr lang="en-US" dirty="0" smtClean="0"/>
              <a:t>Then the </a:t>
            </a:r>
            <a:r>
              <a:rPr lang="en-US" dirty="0" smtClean="0"/>
              <a:t>word is delivered to the processor.</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MEMORY PRINCIPLES</a:t>
            </a:r>
            <a:endParaRPr lang="en-US" dirty="0"/>
          </a:p>
        </p:txBody>
      </p:sp>
      <p:pic>
        <p:nvPicPr>
          <p:cNvPr id="6146" name="Picture 2"/>
          <p:cNvPicPr>
            <a:picLocks noChangeAspect="1" noChangeArrowheads="1"/>
          </p:cNvPicPr>
          <p:nvPr/>
        </p:nvPicPr>
        <p:blipFill>
          <a:blip r:embed="rId2"/>
          <a:srcRect/>
          <a:stretch>
            <a:fillRect/>
          </a:stretch>
        </p:blipFill>
        <p:spPr bwMode="auto">
          <a:xfrm>
            <a:off x="0" y="0"/>
            <a:ext cx="9143999" cy="6858000"/>
          </a:xfrm>
          <a:prstGeom prst="rect">
            <a:avLst/>
          </a:prstGeom>
          <a:noFill/>
          <a:ln w="9525">
            <a:noFill/>
            <a:miter lim="800000"/>
            <a:headEnd/>
            <a:tailEnd/>
          </a:ln>
          <a:effectLst/>
        </p:spPr>
      </p:pic>
      <p:sp>
        <p:nvSpPr>
          <p:cNvPr id="5" name="Rectangle 4"/>
          <p:cNvSpPr/>
          <p:nvPr/>
        </p:nvSpPr>
        <p:spPr>
          <a:xfrm>
            <a:off x="5562600" y="533400"/>
            <a:ext cx="3497624" cy="523220"/>
          </a:xfrm>
          <a:prstGeom prst="rect">
            <a:avLst/>
          </a:prstGeom>
        </p:spPr>
        <p:txBody>
          <a:bodyPr wrap="none">
            <a:spAutoFit/>
          </a:bodyPr>
          <a:lstStyle/>
          <a:p>
            <a:r>
              <a:rPr lang="en-US" sz="2800" b="1" dirty="0" smtClean="0"/>
              <a:t>Cache Read Operation</a:t>
            </a:r>
            <a:endParaRPr lang="en-US" sz="28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b="1" dirty="0" smtClean="0"/>
              <a:t>Typical Cache </a:t>
            </a:r>
            <a:r>
              <a:rPr lang="en-US" b="1" dirty="0" smtClean="0"/>
              <a:t>Organization</a:t>
            </a:r>
            <a:endParaRPr lang="en-US" dirty="0"/>
          </a:p>
        </p:txBody>
      </p:sp>
      <p:sp>
        <p:nvSpPr>
          <p:cNvPr id="3" name="Content Placeholder 2"/>
          <p:cNvSpPr>
            <a:spLocks noGrp="1"/>
          </p:cNvSpPr>
          <p:nvPr>
            <p:ph idx="1"/>
          </p:nvPr>
        </p:nvSpPr>
        <p:spPr>
          <a:xfrm>
            <a:off x="457200" y="990600"/>
            <a:ext cx="8458200" cy="5562600"/>
          </a:xfrm>
        </p:spPr>
        <p:txBody>
          <a:bodyPr>
            <a:normAutofit fontScale="92500" lnSpcReduction="20000"/>
          </a:bodyPr>
          <a:lstStyle/>
          <a:p>
            <a:r>
              <a:rPr lang="en-US" dirty="0" smtClean="0"/>
              <a:t>In this organization, </a:t>
            </a:r>
            <a:r>
              <a:rPr lang="en-US" b="1" dirty="0" smtClean="0"/>
              <a:t>the cache </a:t>
            </a:r>
            <a:r>
              <a:rPr lang="en-US" b="1" dirty="0" smtClean="0"/>
              <a:t>connects </a:t>
            </a:r>
            <a:r>
              <a:rPr lang="en-US" b="1" dirty="0" smtClean="0"/>
              <a:t>to the processor via data, control, and address </a:t>
            </a:r>
            <a:r>
              <a:rPr lang="en-US" b="1" dirty="0" smtClean="0"/>
              <a:t>lines.</a:t>
            </a:r>
          </a:p>
          <a:p>
            <a:r>
              <a:rPr lang="en-US" dirty="0" smtClean="0"/>
              <a:t>If the processor finds that the memory location is in the </a:t>
            </a:r>
            <a:r>
              <a:rPr lang="en-US" b="1" dirty="0" smtClean="0"/>
              <a:t>cache</a:t>
            </a:r>
            <a:r>
              <a:rPr lang="en-US" dirty="0" smtClean="0"/>
              <a:t>, a </a:t>
            </a:r>
            <a:r>
              <a:rPr lang="en-US" b="1" dirty="0" smtClean="0"/>
              <a:t>cache hit</a:t>
            </a:r>
            <a:r>
              <a:rPr lang="en-US" dirty="0" smtClean="0"/>
              <a:t> has occurred. However, if the processor does not find the memory location in the </a:t>
            </a:r>
            <a:r>
              <a:rPr lang="en-US" b="1" dirty="0" smtClean="0"/>
              <a:t>cache</a:t>
            </a:r>
            <a:r>
              <a:rPr lang="en-US" dirty="0" smtClean="0"/>
              <a:t>, a </a:t>
            </a:r>
            <a:r>
              <a:rPr lang="en-US" b="1" dirty="0" smtClean="0"/>
              <a:t>cache miss</a:t>
            </a:r>
            <a:r>
              <a:rPr lang="en-US" dirty="0" smtClean="0"/>
              <a:t> has occurred.</a:t>
            </a:r>
            <a:endParaRPr lang="en-US" dirty="0" smtClean="0"/>
          </a:p>
          <a:p>
            <a:r>
              <a:rPr lang="en-US" dirty="0" smtClean="0"/>
              <a:t>When a </a:t>
            </a:r>
            <a:r>
              <a:rPr lang="en-US" b="1" dirty="0" smtClean="0"/>
              <a:t>cache hit occurs</a:t>
            </a:r>
            <a:r>
              <a:rPr lang="en-US" dirty="0" smtClean="0"/>
              <a:t>, the data and address buffers </a:t>
            </a:r>
            <a:r>
              <a:rPr lang="en-US" dirty="0" smtClean="0"/>
              <a:t>are disabled </a:t>
            </a:r>
            <a:r>
              <a:rPr lang="en-US" dirty="0" smtClean="0"/>
              <a:t>and communication is only between processor and cache, with no </a:t>
            </a:r>
            <a:r>
              <a:rPr lang="en-US" dirty="0" smtClean="0"/>
              <a:t>system bus </a:t>
            </a:r>
            <a:r>
              <a:rPr lang="en-US" dirty="0" smtClean="0"/>
              <a:t>traffic. </a:t>
            </a:r>
            <a:endParaRPr lang="en-US" dirty="0" smtClean="0"/>
          </a:p>
          <a:p>
            <a:r>
              <a:rPr lang="en-US" dirty="0" smtClean="0"/>
              <a:t>When </a:t>
            </a:r>
            <a:r>
              <a:rPr lang="en-US" dirty="0" smtClean="0"/>
              <a:t>a </a:t>
            </a:r>
            <a:r>
              <a:rPr lang="en-US" b="1" dirty="0" smtClean="0"/>
              <a:t>cache miss occurs</a:t>
            </a:r>
            <a:r>
              <a:rPr lang="en-US" dirty="0" smtClean="0"/>
              <a:t>, the desired address is loaded onto the </a:t>
            </a:r>
            <a:r>
              <a:rPr lang="en-US" dirty="0" smtClean="0"/>
              <a:t>system bus </a:t>
            </a:r>
            <a:r>
              <a:rPr lang="en-US" dirty="0" smtClean="0"/>
              <a:t>and the data are returned through the data buffer to both the cache and </a:t>
            </a:r>
            <a:r>
              <a:rPr lang="en-US" dirty="0" smtClean="0"/>
              <a:t>the processor</a:t>
            </a:r>
            <a:r>
              <a:rPr lang="en-US"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0" y="0"/>
            <a:ext cx="8991600" cy="6858000"/>
          </a:xfrm>
          <a:prstGeom prst="rect">
            <a:avLst/>
          </a:prstGeom>
          <a:noFill/>
          <a:ln w="9525">
            <a:noFill/>
            <a:miter lim="800000"/>
            <a:headEnd/>
            <a:tailEnd/>
          </a:ln>
          <a:effectLst/>
        </p:spPr>
      </p:pic>
      <p:sp>
        <p:nvSpPr>
          <p:cNvPr id="5" name="Rectangle 4"/>
          <p:cNvSpPr/>
          <p:nvPr/>
        </p:nvSpPr>
        <p:spPr>
          <a:xfrm>
            <a:off x="2803148" y="6488668"/>
            <a:ext cx="3597652" cy="461665"/>
          </a:xfrm>
          <a:prstGeom prst="rect">
            <a:avLst/>
          </a:prstGeom>
        </p:spPr>
        <p:txBody>
          <a:bodyPr wrap="none">
            <a:spAutoFit/>
          </a:bodyPr>
          <a:lstStyle/>
          <a:p>
            <a:r>
              <a:rPr lang="en-US" sz="2400" b="1" dirty="0" smtClean="0"/>
              <a:t>Typical Cache Organization</a:t>
            </a:r>
            <a:endParaRPr lang="en-US" sz="24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WHYs?</a:t>
            </a:r>
            <a:endParaRPr lang="en-US" dirty="0"/>
          </a:p>
        </p:txBody>
      </p:sp>
      <p:sp>
        <p:nvSpPr>
          <p:cNvPr id="3" name="Content Placeholder 2"/>
          <p:cNvSpPr>
            <a:spLocks noGrp="1"/>
          </p:cNvSpPr>
          <p:nvPr>
            <p:ph idx="1"/>
          </p:nvPr>
        </p:nvSpPr>
        <p:spPr>
          <a:xfrm>
            <a:off x="533400" y="2743200"/>
            <a:ext cx="8458200" cy="1752600"/>
          </a:xfrm>
        </p:spPr>
        <p:txBody>
          <a:bodyPr>
            <a:normAutofit/>
          </a:bodyPr>
          <a:lstStyle/>
          <a:p>
            <a:r>
              <a:rPr lang="en-US" sz="4000" dirty="0" smtClean="0"/>
              <a:t>Why address buffer is unidirectional?</a:t>
            </a:r>
          </a:p>
          <a:p>
            <a:r>
              <a:rPr lang="en-US" sz="4000" dirty="0" smtClean="0"/>
              <a:t>Why </a:t>
            </a:r>
            <a:r>
              <a:rPr lang="en-US" sz="4000" dirty="0" smtClean="0"/>
              <a:t>data </a:t>
            </a:r>
            <a:r>
              <a:rPr lang="en-US" sz="4000" dirty="0" smtClean="0"/>
              <a:t>buffer is </a:t>
            </a:r>
            <a:r>
              <a:rPr lang="en-US" sz="4000" dirty="0" smtClean="0"/>
              <a:t>bidirectional</a:t>
            </a:r>
            <a:r>
              <a:rPr lang="en-US" sz="4000" dirty="0" smtClean="0"/>
              <a:t>?</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CACHE DESIGN</a:t>
            </a:r>
            <a:endParaRPr lang="en-US" dirty="0"/>
          </a:p>
        </p:txBody>
      </p:sp>
      <p:pic>
        <p:nvPicPr>
          <p:cNvPr id="2050" name="Picture 2"/>
          <p:cNvPicPr>
            <a:picLocks noChangeAspect="1" noChangeArrowheads="1"/>
          </p:cNvPicPr>
          <p:nvPr/>
        </p:nvPicPr>
        <p:blipFill>
          <a:blip r:embed="rId2"/>
          <a:srcRect/>
          <a:stretch>
            <a:fillRect/>
          </a:stretch>
        </p:blipFill>
        <p:spPr bwMode="auto">
          <a:xfrm>
            <a:off x="914400" y="1219200"/>
            <a:ext cx="7543800" cy="548640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r>
              <a:rPr lang="en-US" dirty="0" smtClean="0"/>
              <a:t/>
            </a:r>
            <a:br>
              <a:rPr lang="en-US" dirty="0" smtClean="0"/>
            </a:br>
            <a:r>
              <a:rPr lang="en-US" dirty="0" smtClean="0"/>
              <a:t>(Cache Addresses)</a:t>
            </a:r>
            <a:endParaRPr lang="en-US" dirty="0"/>
          </a:p>
        </p:txBody>
      </p:sp>
      <p:sp>
        <p:nvSpPr>
          <p:cNvPr id="3" name="Content Placeholder 2"/>
          <p:cNvSpPr>
            <a:spLocks noGrp="1"/>
          </p:cNvSpPr>
          <p:nvPr>
            <p:ph idx="1"/>
          </p:nvPr>
        </p:nvSpPr>
        <p:spPr>
          <a:xfrm>
            <a:off x="457200" y="2027237"/>
            <a:ext cx="8229600" cy="4525963"/>
          </a:xfrm>
        </p:spPr>
        <p:txBody>
          <a:bodyPr>
            <a:normAutofit lnSpcReduction="10000"/>
          </a:bodyPr>
          <a:lstStyle/>
          <a:p>
            <a:r>
              <a:rPr lang="en-US" dirty="0" smtClean="0"/>
              <a:t>Processor support </a:t>
            </a:r>
            <a:r>
              <a:rPr lang="en-US" b="1" dirty="0" smtClean="0"/>
              <a:t>virtual </a:t>
            </a:r>
            <a:r>
              <a:rPr lang="en-US" b="1" dirty="0" smtClean="0"/>
              <a:t>memory. </a:t>
            </a:r>
            <a:endParaRPr lang="en-US" dirty="0" smtClean="0"/>
          </a:p>
          <a:p>
            <a:r>
              <a:rPr lang="en-US" dirty="0" smtClean="0"/>
              <a:t>In </a:t>
            </a:r>
            <a:r>
              <a:rPr lang="en-US" dirty="0" smtClean="0"/>
              <a:t>essence, </a:t>
            </a:r>
            <a:r>
              <a:rPr lang="en-US" b="1" dirty="0" smtClean="0"/>
              <a:t>virtual memory </a:t>
            </a:r>
            <a:r>
              <a:rPr lang="en-US" dirty="0" smtClean="0"/>
              <a:t>is a </a:t>
            </a:r>
            <a:r>
              <a:rPr lang="en-US" dirty="0" smtClean="0"/>
              <a:t>facility </a:t>
            </a:r>
            <a:r>
              <a:rPr lang="en-US" dirty="0" smtClean="0"/>
              <a:t>that allows programs to </a:t>
            </a:r>
            <a:r>
              <a:rPr lang="en-US" b="1" dirty="0" smtClean="0"/>
              <a:t>address memory from a logical point of view, </a:t>
            </a:r>
            <a:r>
              <a:rPr lang="en-US" b="1" dirty="0" smtClean="0"/>
              <a:t>without regard </a:t>
            </a:r>
            <a:r>
              <a:rPr lang="en-US" b="1" dirty="0" smtClean="0"/>
              <a:t>to the amount of main memory physically available</a:t>
            </a:r>
            <a:r>
              <a:rPr lang="en-US" b="1" dirty="0" smtClean="0"/>
              <a:t>.</a:t>
            </a:r>
          </a:p>
          <a:p>
            <a:r>
              <a:rPr lang="en-US" dirty="0" smtClean="0"/>
              <a:t>For </a:t>
            </a:r>
            <a:r>
              <a:rPr lang="en-US" dirty="0" smtClean="0"/>
              <a:t>reads to </a:t>
            </a:r>
            <a:r>
              <a:rPr lang="en-US" dirty="0" smtClean="0"/>
              <a:t>and writes from main memory, a hardware </a:t>
            </a:r>
            <a:r>
              <a:rPr lang="en-US" b="1" dirty="0" smtClean="0"/>
              <a:t>memory management unit (</a:t>
            </a:r>
            <a:r>
              <a:rPr lang="en-US" b="1" dirty="0" smtClean="0"/>
              <a:t>MMU) translates </a:t>
            </a:r>
            <a:r>
              <a:rPr lang="en-US" b="1" dirty="0" smtClean="0"/>
              <a:t>each virtual address into a physical address in main memory. </a:t>
            </a:r>
            <a:endParaRPr 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smtClean="0"/>
              <a:t>ELEMENTS OF CACHE DESIGN</a:t>
            </a:r>
            <a:r>
              <a:rPr lang="en-US" sz="2800" b="1" dirty="0" smtClean="0"/>
              <a:t/>
            </a:r>
            <a:br>
              <a:rPr lang="en-US" sz="2800" b="1" dirty="0" smtClean="0"/>
            </a:br>
            <a:r>
              <a:rPr lang="en-US" sz="2800" b="1" dirty="0" smtClean="0"/>
              <a:t>(Cache Addresses)</a:t>
            </a:r>
            <a:endParaRPr lang="en-US" sz="2800" b="1" dirty="0"/>
          </a:p>
        </p:txBody>
      </p:sp>
      <p:sp>
        <p:nvSpPr>
          <p:cNvPr id="3" name="Content Placeholder 2"/>
          <p:cNvSpPr>
            <a:spLocks noGrp="1"/>
          </p:cNvSpPr>
          <p:nvPr>
            <p:ph idx="1"/>
          </p:nvPr>
        </p:nvSpPr>
        <p:spPr>
          <a:xfrm>
            <a:off x="457200" y="914400"/>
            <a:ext cx="8229600" cy="2590801"/>
          </a:xfrm>
        </p:spPr>
        <p:txBody>
          <a:bodyPr>
            <a:normAutofit fontScale="85000" lnSpcReduction="10000"/>
          </a:bodyPr>
          <a:lstStyle/>
          <a:p>
            <a:r>
              <a:rPr lang="en-US" dirty="0" smtClean="0"/>
              <a:t>When virtual addresses are used, </a:t>
            </a:r>
            <a:r>
              <a:rPr lang="en-US" dirty="0" smtClean="0"/>
              <a:t>place the </a:t>
            </a:r>
            <a:r>
              <a:rPr lang="en-US" dirty="0" smtClean="0"/>
              <a:t>cache between the processor and the MMU or between the MMU and </a:t>
            </a:r>
            <a:r>
              <a:rPr lang="en-US" dirty="0" smtClean="0"/>
              <a:t>main memory .</a:t>
            </a:r>
          </a:p>
          <a:p>
            <a:r>
              <a:rPr lang="en-US" dirty="0" smtClean="0"/>
              <a:t>A  </a:t>
            </a:r>
            <a:r>
              <a:rPr lang="en-US" b="1" dirty="0" smtClean="0"/>
              <a:t>logical cache </a:t>
            </a:r>
            <a:r>
              <a:rPr lang="en-US" dirty="0" smtClean="0"/>
              <a:t>, also known as a </a:t>
            </a:r>
            <a:r>
              <a:rPr lang="en-US" b="1" dirty="0" smtClean="0"/>
              <a:t>virtual cache </a:t>
            </a:r>
            <a:r>
              <a:rPr lang="en-US" dirty="0" smtClean="0"/>
              <a:t>, stores </a:t>
            </a:r>
            <a:r>
              <a:rPr lang="en-US" dirty="0" smtClean="0"/>
              <a:t>data using  </a:t>
            </a:r>
            <a:r>
              <a:rPr lang="en-US" dirty="0" smtClean="0"/>
              <a:t>virtual addresses. The processor accesses the cache directly, without </a:t>
            </a:r>
            <a:r>
              <a:rPr lang="en-US" dirty="0" smtClean="0"/>
              <a:t>going through </a:t>
            </a:r>
            <a:r>
              <a:rPr lang="en-US" dirty="0" smtClean="0"/>
              <a:t>the MMU. </a:t>
            </a:r>
            <a:endParaRPr lang="en-US" dirty="0" smtClean="0"/>
          </a:p>
        </p:txBody>
      </p:sp>
      <p:pic>
        <p:nvPicPr>
          <p:cNvPr id="3074" name="Picture 2"/>
          <p:cNvPicPr>
            <a:picLocks noChangeAspect="1" noChangeArrowheads="1"/>
          </p:cNvPicPr>
          <p:nvPr/>
        </p:nvPicPr>
        <p:blipFill>
          <a:blip r:embed="rId2"/>
          <a:srcRect/>
          <a:stretch>
            <a:fillRect/>
          </a:stretch>
        </p:blipFill>
        <p:spPr bwMode="auto">
          <a:xfrm>
            <a:off x="0" y="3352801"/>
            <a:ext cx="9144000" cy="35052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MEMORY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basic purpose of cache memory is to store program instructions that are frequently re-referenced by software during operation. </a:t>
            </a:r>
          </a:p>
          <a:p>
            <a:r>
              <a:rPr lang="en-US" dirty="0" smtClean="0"/>
              <a:t>Fast access to these instructions increases the overall speed of the software program.</a:t>
            </a:r>
          </a:p>
          <a:p>
            <a:r>
              <a:rPr lang="en-US" dirty="0" smtClean="0"/>
              <a:t>As the microprocessor processes data, it looks first in the cache memory; if it finds the instructions there (from a previous reading of data), it does not have to do a more time-consuming reading of data from larger memory or other data storage devices.</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Autofit/>
          </a:bodyPr>
          <a:lstStyle/>
          <a:p>
            <a:r>
              <a:rPr lang="en-US" sz="2800" b="1" dirty="0" smtClean="0"/>
              <a:t>ELEMENTS OF CACHE DESIGN</a:t>
            </a:r>
            <a:r>
              <a:rPr lang="en-US" sz="2800" b="1" dirty="0" smtClean="0"/>
              <a:t/>
            </a:r>
            <a:br>
              <a:rPr lang="en-US" sz="2800" b="1" dirty="0" smtClean="0"/>
            </a:br>
            <a:r>
              <a:rPr lang="en-US" sz="2800" b="1" dirty="0" smtClean="0"/>
              <a:t>(Cache Addresses)</a:t>
            </a:r>
            <a:endParaRPr lang="en-US" sz="2800" b="1" dirty="0"/>
          </a:p>
        </p:txBody>
      </p:sp>
      <p:sp>
        <p:nvSpPr>
          <p:cNvPr id="3" name="Content Placeholder 2"/>
          <p:cNvSpPr>
            <a:spLocks noGrp="1"/>
          </p:cNvSpPr>
          <p:nvPr>
            <p:ph idx="1"/>
          </p:nvPr>
        </p:nvSpPr>
        <p:spPr>
          <a:xfrm>
            <a:off x="457200" y="1066800"/>
            <a:ext cx="8229600" cy="2514599"/>
          </a:xfrm>
        </p:spPr>
        <p:txBody>
          <a:bodyPr>
            <a:normAutofit lnSpcReduction="10000"/>
          </a:bodyPr>
          <a:lstStyle/>
          <a:p>
            <a:r>
              <a:rPr lang="en-US" dirty="0" smtClean="0"/>
              <a:t>When virtual addresses are used, </a:t>
            </a:r>
            <a:r>
              <a:rPr lang="en-US" dirty="0" smtClean="0"/>
              <a:t>place the </a:t>
            </a:r>
            <a:r>
              <a:rPr lang="en-US" dirty="0" smtClean="0"/>
              <a:t>cache between the processor and the MMU or between the MMU and </a:t>
            </a:r>
            <a:r>
              <a:rPr lang="en-US" dirty="0" smtClean="0"/>
              <a:t>main memory .</a:t>
            </a:r>
          </a:p>
          <a:p>
            <a:r>
              <a:rPr lang="en-US" dirty="0" smtClean="0"/>
              <a:t>A </a:t>
            </a:r>
            <a:r>
              <a:rPr lang="en-US" b="1" dirty="0" smtClean="0"/>
              <a:t>physical cache </a:t>
            </a:r>
            <a:r>
              <a:rPr lang="en-US" dirty="0" smtClean="0"/>
              <a:t>stores data using main memory  </a:t>
            </a:r>
            <a:r>
              <a:rPr lang="en-US" dirty="0" smtClean="0"/>
              <a:t>physical addresses</a:t>
            </a:r>
            <a:r>
              <a:rPr lang="en-US" dirty="0" smtClean="0"/>
              <a:t>.</a:t>
            </a:r>
            <a:endParaRPr lang="en-US" dirty="0"/>
          </a:p>
        </p:txBody>
      </p:sp>
      <p:pic>
        <p:nvPicPr>
          <p:cNvPr id="4098" name="Picture 2"/>
          <p:cNvPicPr>
            <a:picLocks noChangeAspect="1" noChangeArrowheads="1"/>
          </p:cNvPicPr>
          <p:nvPr/>
        </p:nvPicPr>
        <p:blipFill>
          <a:blip r:embed="rId2"/>
          <a:srcRect/>
          <a:stretch>
            <a:fillRect/>
          </a:stretch>
        </p:blipFill>
        <p:spPr bwMode="auto">
          <a:xfrm>
            <a:off x="0" y="3429000"/>
            <a:ext cx="9144000" cy="3429000"/>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a:xfrm>
            <a:off x="457200" y="2057400"/>
            <a:ext cx="8229600" cy="3200400"/>
          </a:xfrm>
        </p:spPr>
        <p:txBody>
          <a:bodyPr>
            <a:normAutofit/>
          </a:bodyPr>
          <a:lstStyle/>
          <a:p>
            <a:r>
              <a:rPr lang="en-US" dirty="0" smtClean="0"/>
              <a:t>One obvious advantage of the </a:t>
            </a:r>
            <a:r>
              <a:rPr lang="en-US" b="1" dirty="0" smtClean="0"/>
              <a:t>logical cache </a:t>
            </a:r>
            <a:r>
              <a:rPr lang="en-US" dirty="0" smtClean="0"/>
              <a:t>is that cache access speed is </a:t>
            </a:r>
            <a:r>
              <a:rPr lang="en-US" dirty="0" smtClean="0"/>
              <a:t>faster than </a:t>
            </a:r>
            <a:r>
              <a:rPr lang="en-US" dirty="0" smtClean="0"/>
              <a:t>for a physical cache, because the cache can respond before the MMU performs an address translation. </a:t>
            </a:r>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a:xfrm>
            <a:off x="457200" y="1295400"/>
            <a:ext cx="8229600" cy="4648200"/>
          </a:xfrm>
        </p:spPr>
        <p:txBody>
          <a:bodyPr>
            <a:normAutofit fontScale="85000" lnSpcReduction="10000"/>
          </a:bodyPr>
          <a:lstStyle/>
          <a:p>
            <a:r>
              <a:rPr lang="en-US" dirty="0" smtClean="0"/>
              <a:t>The </a:t>
            </a:r>
            <a:r>
              <a:rPr lang="en-US" dirty="0" smtClean="0"/>
              <a:t>disadvantage has to do with the fact that most </a:t>
            </a:r>
            <a:r>
              <a:rPr lang="en-US" b="1" dirty="0" smtClean="0"/>
              <a:t>virtual memory </a:t>
            </a:r>
            <a:r>
              <a:rPr lang="en-US" dirty="0" smtClean="0"/>
              <a:t>systems supply each application with the same virtual memory </a:t>
            </a:r>
            <a:r>
              <a:rPr lang="en-US" dirty="0" smtClean="0"/>
              <a:t>address space</a:t>
            </a:r>
            <a:r>
              <a:rPr lang="en-US" dirty="0" smtClean="0"/>
              <a:t>. That is, each application sees a virtual memory that starts at address 0. </a:t>
            </a:r>
            <a:endParaRPr lang="en-US" dirty="0" smtClean="0"/>
          </a:p>
          <a:p>
            <a:r>
              <a:rPr lang="en-US" dirty="0" smtClean="0"/>
              <a:t>Thus, the </a:t>
            </a:r>
            <a:r>
              <a:rPr lang="en-US" dirty="0" smtClean="0"/>
              <a:t>same virtual address in two different applications refers to two different </a:t>
            </a:r>
            <a:r>
              <a:rPr lang="en-US" dirty="0" smtClean="0"/>
              <a:t>physical addresses</a:t>
            </a:r>
            <a:r>
              <a:rPr lang="en-US" dirty="0" smtClean="0"/>
              <a:t>. </a:t>
            </a:r>
            <a:endParaRPr lang="en-US" dirty="0" smtClean="0"/>
          </a:p>
          <a:p>
            <a:r>
              <a:rPr lang="en-US" dirty="0" smtClean="0"/>
              <a:t>The </a:t>
            </a:r>
            <a:r>
              <a:rPr lang="en-US" dirty="0" smtClean="0"/>
              <a:t>cache memory must therefore be completely flushed with each </a:t>
            </a:r>
            <a:r>
              <a:rPr lang="en-US" dirty="0" smtClean="0"/>
              <a:t>application </a:t>
            </a:r>
            <a:r>
              <a:rPr lang="en-US" dirty="0" smtClean="0"/>
              <a:t>context switch, or extra bits must be added to each line of the cache to </a:t>
            </a:r>
            <a:r>
              <a:rPr lang="en-US" dirty="0" smtClean="0"/>
              <a:t>identify </a:t>
            </a:r>
            <a:r>
              <a:rPr lang="en-US" dirty="0" smtClean="0"/>
              <a:t>which virtual address space this address refers to.</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r>
              <a:rPr lang="en-US" dirty="0" smtClean="0"/>
              <a:t/>
            </a:r>
            <a:br>
              <a:rPr lang="en-US" dirty="0" smtClean="0"/>
            </a:br>
            <a:r>
              <a:rPr lang="en-US" dirty="0" smtClean="0"/>
              <a:t>(Cache Size)</a:t>
            </a:r>
            <a:endParaRPr lang="en-US" dirty="0"/>
          </a:p>
        </p:txBody>
      </p:sp>
      <p:sp>
        <p:nvSpPr>
          <p:cNvPr id="3" name="Content Placeholder 2"/>
          <p:cNvSpPr>
            <a:spLocks noGrp="1"/>
          </p:cNvSpPr>
          <p:nvPr>
            <p:ph idx="1"/>
          </p:nvPr>
        </p:nvSpPr>
        <p:spPr>
          <a:xfrm>
            <a:off x="457200" y="2179637"/>
            <a:ext cx="8229600" cy="2392363"/>
          </a:xfrm>
        </p:spPr>
        <p:txBody>
          <a:bodyPr>
            <a:normAutofit/>
          </a:bodyPr>
          <a:lstStyle/>
          <a:p>
            <a:r>
              <a:rPr lang="en-US" dirty="0" smtClean="0"/>
              <a:t>L</a:t>
            </a:r>
            <a:r>
              <a:rPr lang="en-US" dirty="0" smtClean="0"/>
              <a:t>arge  </a:t>
            </a:r>
            <a:r>
              <a:rPr lang="en-US" dirty="0" smtClean="0"/>
              <a:t>caches tend to be slightly slower than </a:t>
            </a:r>
            <a:r>
              <a:rPr lang="en-US" dirty="0" smtClean="0"/>
              <a:t>small ones—even </a:t>
            </a:r>
            <a:r>
              <a:rPr lang="en-US" dirty="0" smtClean="0"/>
              <a:t>when built with the same integrated circuit technology and put in the same place on chip and circuit board</a:t>
            </a:r>
            <a:r>
              <a:rPr lang="en-US" dirty="0" smtClean="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123" name="Picture 3"/>
          <p:cNvPicPr>
            <a:picLocks noChangeAspect="1" noChangeArrowheads="1"/>
          </p:cNvPicPr>
          <p:nvPr/>
        </p:nvPicPr>
        <p:blipFill>
          <a:blip r:embed="rId2"/>
          <a:srcRect/>
          <a:stretch>
            <a:fillRect/>
          </a:stretch>
        </p:blipFill>
        <p:spPr bwMode="auto">
          <a:xfrm>
            <a:off x="1" y="0"/>
            <a:ext cx="9144000" cy="685800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(Mapping Function)</a:t>
            </a:r>
            <a:endParaRPr lang="en-US" dirty="0"/>
          </a:p>
        </p:txBody>
      </p:sp>
      <p:sp>
        <p:nvSpPr>
          <p:cNvPr id="3" name="Content Placeholder 2"/>
          <p:cNvSpPr>
            <a:spLocks noGrp="1"/>
          </p:cNvSpPr>
          <p:nvPr>
            <p:ph idx="1"/>
          </p:nvPr>
        </p:nvSpPr>
        <p:spPr>
          <a:xfrm>
            <a:off x="457200" y="1828801"/>
            <a:ext cx="8229600" cy="4572000"/>
          </a:xfrm>
        </p:spPr>
        <p:txBody>
          <a:bodyPr>
            <a:normAutofit/>
          </a:bodyPr>
          <a:lstStyle/>
          <a:p>
            <a:r>
              <a:rPr lang="en-US" dirty="0" smtClean="0"/>
              <a:t>Because there are </a:t>
            </a:r>
            <a:r>
              <a:rPr lang="en-US" b="1" dirty="0" smtClean="0"/>
              <a:t>fewer cache lines than main memory blocks</a:t>
            </a:r>
            <a:r>
              <a:rPr lang="en-US" dirty="0" smtClean="0"/>
              <a:t>, an algorithm </a:t>
            </a:r>
            <a:r>
              <a:rPr lang="en-US" dirty="0" smtClean="0"/>
              <a:t>is needed </a:t>
            </a:r>
            <a:r>
              <a:rPr lang="en-US" dirty="0" smtClean="0"/>
              <a:t>for mapping main memory blocks into cache lines. </a:t>
            </a:r>
            <a:endParaRPr lang="en-US" dirty="0" smtClean="0"/>
          </a:p>
          <a:p>
            <a:r>
              <a:rPr lang="en-US" dirty="0" smtClean="0"/>
              <a:t>Three techniques </a:t>
            </a:r>
            <a:r>
              <a:rPr lang="en-US" dirty="0" smtClean="0"/>
              <a:t>can be used: </a:t>
            </a:r>
            <a:endParaRPr lang="en-US" dirty="0" smtClean="0"/>
          </a:p>
          <a:p>
            <a:r>
              <a:rPr lang="en-US" dirty="0" smtClean="0"/>
              <a:t>Direct mapping</a:t>
            </a:r>
          </a:p>
          <a:p>
            <a:r>
              <a:rPr lang="en-US" dirty="0" smtClean="0"/>
              <a:t>Associative </a:t>
            </a:r>
            <a:r>
              <a:rPr lang="en-US" dirty="0" smtClean="0"/>
              <a:t>mapping</a:t>
            </a:r>
            <a:r>
              <a:rPr lang="en-US" dirty="0" smtClean="0"/>
              <a:t>, </a:t>
            </a:r>
          </a:p>
          <a:p>
            <a:r>
              <a:rPr lang="en-US" dirty="0" smtClean="0"/>
              <a:t>S</a:t>
            </a:r>
            <a:r>
              <a:rPr lang="en-US" dirty="0" smtClean="0"/>
              <a:t>et associative </a:t>
            </a:r>
            <a:r>
              <a:rPr lang="en-US" dirty="0" smtClean="0"/>
              <a:t>mapping</a:t>
            </a:r>
            <a:r>
              <a:rPr lang="en-US" dirty="0" smtClean="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(Mapping Function)</a:t>
            </a:r>
            <a:endParaRPr lang="en-US" dirty="0"/>
          </a:p>
        </p:txBody>
      </p:sp>
      <p:sp>
        <p:nvSpPr>
          <p:cNvPr id="3" name="Content Placeholder 2"/>
          <p:cNvSpPr>
            <a:spLocks noGrp="1"/>
          </p:cNvSpPr>
          <p:nvPr>
            <p:ph idx="1"/>
          </p:nvPr>
        </p:nvSpPr>
        <p:spPr>
          <a:xfrm>
            <a:off x="457200" y="1447801"/>
            <a:ext cx="8229600" cy="4953000"/>
          </a:xfrm>
        </p:spPr>
        <p:txBody>
          <a:bodyPr>
            <a:normAutofit fontScale="92500" lnSpcReduction="20000"/>
          </a:bodyPr>
          <a:lstStyle/>
          <a:p>
            <a:r>
              <a:rPr lang="en-US" dirty="0" smtClean="0"/>
              <a:t>For all three cases, the example includes the following elements:</a:t>
            </a:r>
          </a:p>
          <a:p>
            <a:r>
              <a:rPr lang="en-US" dirty="0" smtClean="0"/>
              <a:t>The </a:t>
            </a:r>
            <a:r>
              <a:rPr lang="en-US" dirty="0" smtClean="0"/>
              <a:t>cache can hold 64 </a:t>
            </a:r>
            <a:r>
              <a:rPr lang="en-US" dirty="0" err="1" smtClean="0"/>
              <a:t>KBytes</a:t>
            </a:r>
            <a:r>
              <a:rPr lang="en-US" dirty="0" smtClean="0"/>
              <a:t>.</a:t>
            </a:r>
          </a:p>
          <a:p>
            <a:r>
              <a:rPr lang="en-US" dirty="0" smtClean="0"/>
              <a:t>Data </a:t>
            </a:r>
            <a:r>
              <a:rPr lang="en-US" dirty="0" smtClean="0"/>
              <a:t>are transferred between main memory and the cache in blocks of 4 bytes </a:t>
            </a:r>
            <a:r>
              <a:rPr lang="en-US" dirty="0" err="1" smtClean="0"/>
              <a:t>each.This</a:t>
            </a:r>
            <a:r>
              <a:rPr lang="en-US" dirty="0" smtClean="0"/>
              <a:t> </a:t>
            </a:r>
            <a:r>
              <a:rPr lang="en-US" dirty="0" smtClean="0"/>
              <a:t>means that the cache is organized as </a:t>
            </a:r>
            <a:r>
              <a:rPr lang="en-US" dirty="0" smtClean="0"/>
              <a:t>16K(16,000)= </a:t>
            </a:r>
            <a:r>
              <a:rPr lang="en-US" b="1" dirty="0" smtClean="0"/>
              <a:t>2 power 14 </a:t>
            </a:r>
            <a:r>
              <a:rPr lang="en-US" dirty="0" smtClean="0"/>
              <a:t>lines </a:t>
            </a:r>
            <a:r>
              <a:rPr lang="en-US" dirty="0" smtClean="0"/>
              <a:t>of 4 bytes each.</a:t>
            </a:r>
          </a:p>
          <a:p>
            <a:r>
              <a:rPr lang="en-US" dirty="0" smtClean="0"/>
              <a:t>The </a:t>
            </a:r>
            <a:r>
              <a:rPr lang="en-US" dirty="0" smtClean="0"/>
              <a:t>main memory consists of 16 Mbytes, with each byte directly addressable by a </a:t>
            </a:r>
            <a:r>
              <a:rPr lang="en-US" dirty="0" smtClean="0"/>
              <a:t>24-bit </a:t>
            </a:r>
            <a:r>
              <a:rPr lang="en-US" dirty="0" smtClean="0"/>
              <a:t>address </a:t>
            </a:r>
            <a:r>
              <a:rPr lang="en-US" b="1" dirty="0" smtClean="0"/>
              <a:t>(</a:t>
            </a:r>
            <a:r>
              <a:rPr lang="en-US" b="1" dirty="0" smtClean="0"/>
              <a:t>2 power 24 =16M</a:t>
            </a:r>
            <a:r>
              <a:rPr lang="en-US" b="1" dirty="0" smtClean="0"/>
              <a:t>). </a:t>
            </a:r>
            <a:r>
              <a:rPr lang="en-US" dirty="0" smtClean="0"/>
              <a:t>Thus, for mapping purposes, we can consider main </a:t>
            </a:r>
            <a:r>
              <a:rPr lang="en-US" dirty="0" smtClean="0"/>
              <a:t>memory </a:t>
            </a:r>
            <a:r>
              <a:rPr lang="en-US" dirty="0" smtClean="0"/>
              <a:t>to consist of </a:t>
            </a:r>
            <a:r>
              <a:rPr lang="en-US" dirty="0" smtClean="0"/>
              <a:t>4M(40,0000) </a:t>
            </a:r>
            <a:r>
              <a:rPr lang="en-US" dirty="0" smtClean="0"/>
              <a:t>blocks of 4 bytes each.</a:t>
            </a: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1676401"/>
            <a:ext cx="8229600" cy="4495800"/>
          </a:xfrm>
        </p:spPr>
        <p:txBody>
          <a:bodyPr>
            <a:normAutofit/>
          </a:bodyPr>
          <a:lstStyle/>
          <a:p>
            <a:r>
              <a:rPr lang="en-US" dirty="0" smtClean="0"/>
              <a:t>The </a:t>
            </a:r>
            <a:r>
              <a:rPr lang="en-US" dirty="0" smtClean="0"/>
              <a:t>direct mapping </a:t>
            </a:r>
            <a:r>
              <a:rPr lang="en-US" dirty="0" smtClean="0"/>
              <a:t>is </a:t>
            </a:r>
            <a:r>
              <a:rPr lang="en-US" dirty="0" smtClean="0"/>
              <a:t>expressed </a:t>
            </a:r>
            <a:r>
              <a:rPr lang="en-US" dirty="0" smtClean="0"/>
              <a:t>as</a:t>
            </a:r>
          </a:p>
          <a:p>
            <a:pPr>
              <a:buNone/>
            </a:pPr>
            <a:r>
              <a:rPr lang="en-US" dirty="0" smtClean="0"/>
              <a:t>                      </a:t>
            </a:r>
            <a:r>
              <a:rPr lang="en-US" dirty="0" err="1" smtClean="0"/>
              <a:t>i</a:t>
            </a:r>
            <a:r>
              <a:rPr lang="en-US" dirty="0" smtClean="0"/>
              <a:t> </a:t>
            </a:r>
            <a:r>
              <a:rPr lang="en-US" dirty="0" smtClean="0"/>
              <a:t>= j modulo  m</a:t>
            </a:r>
          </a:p>
          <a:p>
            <a:pPr>
              <a:buNone/>
            </a:pPr>
            <a:r>
              <a:rPr lang="en-US" dirty="0" smtClean="0"/>
              <a:t>where</a:t>
            </a:r>
            <a:endParaRPr lang="en-US" dirty="0" smtClean="0"/>
          </a:p>
          <a:p>
            <a:r>
              <a:rPr lang="en-US" dirty="0" err="1" smtClean="0"/>
              <a:t>i</a:t>
            </a:r>
            <a:r>
              <a:rPr lang="en-US" dirty="0" smtClean="0"/>
              <a:t> </a:t>
            </a:r>
            <a:r>
              <a:rPr lang="en-US" dirty="0" smtClean="0"/>
              <a:t>= cache </a:t>
            </a:r>
            <a:r>
              <a:rPr lang="en-US" dirty="0" smtClean="0"/>
              <a:t>line number</a:t>
            </a:r>
          </a:p>
          <a:p>
            <a:r>
              <a:rPr lang="en-US" dirty="0" smtClean="0"/>
              <a:t>j </a:t>
            </a:r>
            <a:r>
              <a:rPr lang="en-US" dirty="0" smtClean="0"/>
              <a:t>= main </a:t>
            </a:r>
            <a:r>
              <a:rPr lang="en-US" dirty="0" smtClean="0"/>
              <a:t>memory block number</a:t>
            </a:r>
          </a:p>
          <a:p>
            <a:r>
              <a:rPr lang="en-US" dirty="0" smtClean="0"/>
              <a:t>m = </a:t>
            </a:r>
            <a:r>
              <a:rPr lang="en-US" dirty="0" smtClean="0"/>
              <a:t>number of lines in the cache</a:t>
            </a: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1676401"/>
            <a:ext cx="8229600" cy="4495800"/>
          </a:xfrm>
        </p:spPr>
        <p:txBody>
          <a:bodyPr>
            <a:normAutofit/>
          </a:bodyPr>
          <a:lstStyle/>
          <a:p>
            <a:r>
              <a:rPr lang="en-US" dirty="0" smtClean="0"/>
              <a:t>The </a:t>
            </a:r>
            <a:r>
              <a:rPr lang="en-US" dirty="0" smtClean="0"/>
              <a:t>mapping for the first </a:t>
            </a:r>
            <a:r>
              <a:rPr lang="en-US" dirty="0" smtClean="0"/>
              <a:t>m blocks </a:t>
            </a:r>
            <a:r>
              <a:rPr lang="en-US" dirty="0" smtClean="0"/>
              <a:t>of main memory. </a:t>
            </a:r>
            <a:r>
              <a:rPr lang="en-US" dirty="0" smtClean="0"/>
              <a:t>Each block </a:t>
            </a:r>
            <a:r>
              <a:rPr lang="en-US" dirty="0" smtClean="0"/>
              <a:t>of main memory maps into one unique line of the cache. The next </a:t>
            </a:r>
            <a:r>
              <a:rPr lang="en-US" dirty="0" smtClean="0"/>
              <a:t>m blocks of </a:t>
            </a:r>
            <a:r>
              <a:rPr lang="en-US" dirty="0" smtClean="0"/>
              <a:t>main memory map into the cache in the same fashion; that is, block </a:t>
            </a:r>
            <a:r>
              <a:rPr lang="en-US" dirty="0" err="1" smtClean="0"/>
              <a:t>B</a:t>
            </a:r>
            <a:r>
              <a:rPr lang="en-US" sz="1600" dirty="0" err="1" smtClean="0"/>
              <a:t>m</a:t>
            </a:r>
            <a:r>
              <a:rPr lang="en-US" dirty="0" smtClean="0"/>
              <a:t> of </a:t>
            </a:r>
            <a:r>
              <a:rPr lang="en-US" dirty="0" smtClean="0"/>
              <a:t>main memory maps into line </a:t>
            </a:r>
            <a:r>
              <a:rPr lang="en-US" dirty="0" smtClean="0"/>
              <a:t>L</a:t>
            </a:r>
            <a:r>
              <a:rPr lang="en-US" sz="1400" dirty="0" smtClean="0"/>
              <a:t>0</a:t>
            </a:r>
            <a:r>
              <a:rPr lang="en-US" dirty="0" smtClean="0"/>
              <a:t> of </a:t>
            </a:r>
            <a:r>
              <a:rPr lang="en-US" dirty="0" smtClean="0"/>
              <a:t>cache, block </a:t>
            </a:r>
            <a:r>
              <a:rPr lang="en-US" dirty="0" smtClean="0"/>
              <a:t>B</a:t>
            </a:r>
            <a:r>
              <a:rPr lang="en-US" sz="1400" dirty="0" smtClean="0"/>
              <a:t>m+1</a:t>
            </a:r>
            <a:r>
              <a:rPr lang="en-US" dirty="0" smtClean="0"/>
              <a:t> maps </a:t>
            </a:r>
            <a:r>
              <a:rPr lang="en-US" dirty="0" smtClean="0"/>
              <a:t>into line </a:t>
            </a:r>
            <a:r>
              <a:rPr lang="en-US" dirty="0" smtClean="0"/>
              <a:t>L</a:t>
            </a:r>
            <a:r>
              <a:rPr lang="en-US" sz="1200" dirty="0" smtClean="0"/>
              <a:t>1</a:t>
            </a:r>
            <a:r>
              <a:rPr lang="en-US" dirty="0" smtClean="0"/>
              <a:t> , and so </a:t>
            </a:r>
            <a:r>
              <a:rPr lang="en-US" dirty="0" smtClean="0"/>
              <a:t>on.</a:t>
            </a:r>
            <a:endParaRPr lang="en-US"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2179637"/>
            <a:ext cx="8229600" cy="2392363"/>
          </a:xfrm>
        </p:spPr>
        <p:txBody>
          <a:bodyPr>
            <a:normAutofit/>
          </a:bodyPr>
          <a:lstStyle/>
          <a:p>
            <a:endParaRPr lang="en-US" dirty="0" smtClean="0"/>
          </a:p>
        </p:txBody>
      </p:sp>
      <p:pic>
        <p:nvPicPr>
          <p:cNvPr id="6146" name="Picture 2"/>
          <p:cNvPicPr>
            <a:picLocks noChangeAspect="1" noChangeArrowheads="1"/>
          </p:cNvPicPr>
          <p:nvPr/>
        </p:nvPicPr>
        <p:blipFill>
          <a:blip r:embed="rId2"/>
          <a:srcRect/>
          <a:stretch>
            <a:fillRect/>
          </a:stretch>
        </p:blipFill>
        <p:spPr bwMode="auto">
          <a:xfrm>
            <a:off x="0" y="1524000"/>
            <a:ext cx="8991599" cy="5105399"/>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Key Characteristics of Computer Memory Systems</a:t>
            </a:r>
            <a:endParaRPr lang="en-US" dirty="0"/>
          </a:p>
        </p:txBody>
      </p:sp>
      <p:pic>
        <p:nvPicPr>
          <p:cNvPr id="1026" name="Picture 2"/>
          <p:cNvPicPr>
            <a:picLocks noChangeAspect="1" noChangeArrowheads="1"/>
          </p:cNvPicPr>
          <p:nvPr/>
        </p:nvPicPr>
        <p:blipFill>
          <a:blip r:embed="rId2"/>
          <a:srcRect/>
          <a:stretch>
            <a:fillRect/>
          </a:stretch>
        </p:blipFill>
        <p:spPr bwMode="auto">
          <a:xfrm>
            <a:off x="457200" y="1295401"/>
            <a:ext cx="8153400" cy="5181600"/>
          </a:xfrm>
          <a:prstGeom prst="rect">
            <a:avLst/>
          </a:prstGeom>
          <a:noFill/>
          <a:ln w="9525">
            <a:noFill/>
            <a:miter lim="800000"/>
            <a:headEnd/>
            <a:tailEnd/>
          </a:ln>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1524000"/>
            <a:ext cx="8229600" cy="5105400"/>
          </a:xfrm>
        </p:spPr>
        <p:txBody>
          <a:bodyPr>
            <a:normAutofit fontScale="92500" lnSpcReduction="20000"/>
          </a:bodyPr>
          <a:lstStyle/>
          <a:p>
            <a:r>
              <a:rPr lang="en-US" dirty="0" smtClean="0"/>
              <a:t>For purposes of cache access, </a:t>
            </a:r>
            <a:r>
              <a:rPr lang="en-US" dirty="0" smtClean="0"/>
              <a:t>each main </a:t>
            </a:r>
            <a:r>
              <a:rPr lang="en-US" dirty="0" smtClean="0"/>
              <a:t>memory address can be viewed as consisting of three fields. </a:t>
            </a:r>
            <a:endParaRPr lang="en-US" dirty="0" smtClean="0"/>
          </a:p>
          <a:p>
            <a:r>
              <a:rPr lang="en-US" dirty="0" smtClean="0"/>
              <a:t>The </a:t>
            </a:r>
            <a:r>
              <a:rPr lang="en-US" dirty="0" smtClean="0"/>
              <a:t>least </a:t>
            </a:r>
            <a:r>
              <a:rPr lang="en-US" dirty="0" smtClean="0"/>
              <a:t>significant </a:t>
            </a:r>
            <a:r>
              <a:rPr lang="en-US" dirty="0" smtClean="0"/>
              <a:t>w bits identify a unique word or byte within a block of main </a:t>
            </a:r>
            <a:r>
              <a:rPr lang="en-US" dirty="0" smtClean="0"/>
              <a:t>memory. </a:t>
            </a:r>
          </a:p>
          <a:p>
            <a:r>
              <a:rPr lang="en-US" dirty="0" smtClean="0"/>
              <a:t>The </a:t>
            </a:r>
            <a:r>
              <a:rPr lang="en-US" dirty="0" smtClean="0"/>
              <a:t>remaining  s bits </a:t>
            </a:r>
            <a:r>
              <a:rPr lang="en-US" dirty="0" smtClean="0"/>
              <a:t>specify one </a:t>
            </a:r>
            <a:r>
              <a:rPr lang="en-US" dirty="0" smtClean="0"/>
              <a:t>of the </a:t>
            </a:r>
            <a:r>
              <a:rPr lang="en-US" b="1" dirty="0" smtClean="0"/>
              <a:t>2 power s </a:t>
            </a:r>
            <a:r>
              <a:rPr lang="en-US" dirty="0" smtClean="0"/>
              <a:t>blocks </a:t>
            </a:r>
            <a:r>
              <a:rPr lang="en-US" dirty="0" smtClean="0"/>
              <a:t>of main memory. </a:t>
            </a:r>
            <a:endParaRPr lang="en-US" dirty="0" smtClean="0"/>
          </a:p>
          <a:p>
            <a:r>
              <a:rPr lang="en-US" dirty="0" smtClean="0"/>
              <a:t>The </a:t>
            </a:r>
            <a:r>
              <a:rPr lang="en-US" dirty="0" smtClean="0"/>
              <a:t>cache logic interprets these s bits as a </a:t>
            </a:r>
            <a:r>
              <a:rPr lang="en-US" dirty="0" smtClean="0"/>
              <a:t>tag of s-r bits </a:t>
            </a:r>
            <a:r>
              <a:rPr lang="en-US" dirty="0" smtClean="0"/>
              <a:t>(most significant portion) and a line field of  r bits. </a:t>
            </a:r>
            <a:endParaRPr lang="en-US" dirty="0" smtClean="0"/>
          </a:p>
          <a:p>
            <a:r>
              <a:rPr lang="en-US" dirty="0" smtClean="0"/>
              <a:t>This </a:t>
            </a:r>
            <a:r>
              <a:rPr lang="en-US" dirty="0" smtClean="0"/>
              <a:t>latter field </a:t>
            </a:r>
            <a:r>
              <a:rPr lang="en-US" dirty="0" smtClean="0"/>
              <a:t>identifies </a:t>
            </a:r>
            <a:r>
              <a:rPr lang="en-US" dirty="0" smtClean="0"/>
              <a:t>one of the  </a:t>
            </a:r>
            <a:r>
              <a:rPr lang="en-US" dirty="0" smtClean="0"/>
              <a:t>m=2 power r lines </a:t>
            </a:r>
            <a:r>
              <a:rPr lang="en-US" dirty="0" smtClean="0"/>
              <a:t>of the cache. </a:t>
            </a:r>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1524000"/>
            <a:ext cx="8229600" cy="4648201"/>
          </a:xfrm>
        </p:spPr>
        <p:txBody>
          <a:bodyPr>
            <a:normAutofit/>
          </a:bodyPr>
          <a:lstStyle/>
          <a:p>
            <a:r>
              <a:rPr lang="en-US" dirty="0" smtClean="0"/>
              <a:t>To summarize,</a:t>
            </a:r>
            <a:endParaRPr lang="en-US" dirty="0" smtClean="0"/>
          </a:p>
        </p:txBody>
      </p:sp>
      <p:pic>
        <p:nvPicPr>
          <p:cNvPr id="11266" name="Picture 2"/>
          <p:cNvPicPr>
            <a:picLocks noChangeAspect="1" noChangeArrowheads="1"/>
          </p:cNvPicPr>
          <p:nvPr/>
        </p:nvPicPr>
        <p:blipFill>
          <a:blip r:embed="rId2"/>
          <a:srcRect/>
          <a:stretch>
            <a:fillRect/>
          </a:stretch>
        </p:blipFill>
        <p:spPr bwMode="auto">
          <a:xfrm>
            <a:off x="609600" y="2133600"/>
            <a:ext cx="7848600" cy="4343400"/>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1524001"/>
            <a:ext cx="8229600" cy="1447800"/>
          </a:xfrm>
        </p:spPr>
        <p:txBody>
          <a:bodyPr>
            <a:normAutofit lnSpcReduction="10000"/>
          </a:bodyPr>
          <a:lstStyle/>
          <a:p>
            <a:r>
              <a:rPr lang="en-US" dirty="0" smtClean="0"/>
              <a:t>The </a:t>
            </a:r>
            <a:r>
              <a:rPr lang="en-US" dirty="0" smtClean="0"/>
              <a:t>effect of this mapping is that blocks of main memory are assigned to </a:t>
            </a:r>
            <a:r>
              <a:rPr lang="en-US" dirty="0" smtClean="0"/>
              <a:t>lines of </a:t>
            </a:r>
            <a:r>
              <a:rPr lang="en-US" dirty="0" smtClean="0"/>
              <a:t>the cache as follows:</a:t>
            </a:r>
            <a:endParaRPr lang="en-US" dirty="0" smtClean="0"/>
          </a:p>
        </p:txBody>
      </p:sp>
      <p:pic>
        <p:nvPicPr>
          <p:cNvPr id="12290" name="Picture 2"/>
          <p:cNvPicPr>
            <a:picLocks noChangeAspect="1" noChangeArrowheads="1"/>
          </p:cNvPicPr>
          <p:nvPr/>
        </p:nvPicPr>
        <p:blipFill>
          <a:blip r:embed="rId2"/>
          <a:srcRect/>
          <a:stretch>
            <a:fillRect/>
          </a:stretch>
        </p:blipFill>
        <p:spPr bwMode="auto">
          <a:xfrm>
            <a:off x="457200" y="2819400"/>
            <a:ext cx="8001000" cy="3810000"/>
          </a:xfrm>
          <a:prstGeom prst="rect">
            <a:avLst/>
          </a:prstGeom>
          <a:noFill/>
          <a:ln w="9525">
            <a:noFill/>
            <a:miter lim="800000"/>
            <a:headEnd/>
            <a:tailEnd/>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2179637"/>
            <a:ext cx="8229600" cy="2392363"/>
          </a:xfrm>
        </p:spPr>
        <p:txBody>
          <a:bodyPr>
            <a:normAutofit/>
          </a:bodyPr>
          <a:lstStyle/>
          <a:p>
            <a:endParaRPr lang="en-US" dirty="0" smtClean="0"/>
          </a:p>
        </p:txBody>
      </p:sp>
      <p:pic>
        <p:nvPicPr>
          <p:cNvPr id="7170" name="Picture 2"/>
          <p:cNvPicPr>
            <a:picLocks noChangeAspect="1" noChangeArrowheads="1"/>
          </p:cNvPicPr>
          <p:nvPr/>
        </p:nvPicPr>
        <p:blipFill>
          <a:blip r:embed="rId2"/>
          <a:srcRect/>
          <a:stretch>
            <a:fillRect/>
          </a:stretch>
        </p:blipFill>
        <p:spPr bwMode="auto">
          <a:xfrm>
            <a:off x="0" y="0"/>
            <a:ext cx="9144000" cy="6705599"/>
          </a:xfrm>
          <a:prstGeom prst="rect">
            <a:avLst/>
          </a:prstGeom>
          <a:noFill/>
          <a:ln w="9525">
            <a:noFill/>
            <a:miter lim="800000"/>
            <a:headEnd/>
            <a:tailEnd/>
          </a:ln>
          <a:effec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 Direct Mapping )</a:t>
            </a:r>
            <a:endParaRPr lang="en-US" dirty="0"/>
          </a:p>
        </p:txBody>
      </p:sp>
      <p:sp>
        <p:nvSpPr>
          <p:cNvPr id="3" name="Content Placeholder 2"/>
          <p:cNvSpPr>
            <a:spLocks noGrp="1"/>
          </p:cNvSpPr>
          <p:nvPr>
            <p:ph idx="1"/>
          </p:nvPr>
        </p:nvSpPr>
        <p:spPr>
          <a:xfrm>
            <a:off x="457200" y="1524000"/>
            <a:ext cx="8229600" cy="4495799"/>
          </a:xfrm>
        </p:spPr>
        <p:txBody>
          <a:bodyPr>
            <a:normAutofit/>
          </a:bodyPr>
          <a:lstStyle/>
          <a:p>
            <a:r>
              <a:rPr lang="en-US" dirty="0" smtClean="0"/>
              <a:t>In </a:t>
            </a:r>
            <a:r>
              <a:rPr lang="en-US" dirty="0" smtClean="0"/>
              <a:t>the </a:t>
            </a:r>
            <a:r>
              <a:rPr lang="en-US" dirty="0" smtClean="0"/>
              <a:t>example</a:t>
            </a:r>
            <a:r>
              <a:rPr lang="en-US" dirty="0" smtClean="0"/>
              <a:t>, m </a:t>
            </a:r>
            <a:r>
              <a:rPr lang="en-US" dirty="0" smtClean="0"/>
              <a:t>= 16K= 2 power 14</a:t>
            </a:r>
            <a:r>
              <a:rPr lang="en-US" dirty="0" smtClean="0"/>
              <a:t> </a:t>
            </a:r>
            <a:r>
              <a:rPr lang="en-US" dirty="0" smtClean="0"/>
              <a:t>and  </a:t>
            </a:r>
          </a:p>
          <a:p>
            <a:r>
              <a:rPr lang="en-US" dirty="0" err="1" smtClean="0"/>
              <a:t>i</a:t>
            </a:r>
            <a:r>
              <a:rPr lang="en-US" dirty="0" smtClean="0"/>
              <a:t>= j modulo 2 power 14</a:t>
            </a:r>
            <a:endParaRPr lang="en-US" dirty="0" smtClean="0"/>
          </a:p>
          <a:p>
            <a:r>
              <a:rPr lang="en-US" dirty="0" smtClean="0"/>
              <a:t>The </a:t>
            </a:r>
            <a:r>
              <a:rPr lang="en-US" dirty="0" smtClean="0"/>
              <a:t>mapping becomes</a:t>
            </a:r>
            <a:endParaRPr lang="en-US" dirty="0" smtClean="0"/>
          </a:p>
        </p:txBody>
      </p:sp>
      <p:pic>
        <p:nvPicPr>
          <p:cNvPr id="10242" name="Picture 2"/>
          <p:cNvPicPr>
            <a:picLocks noChangeAspect="1" noChangeArrowheads="1"/>
          </p:cNvPicPr>
          <p:nvPr/>
        </p:nvPicPr>
        <p:blipFill>
          <a:blip r:embed="rId2"/>
          <a:srcRect/>
          <a:stretch>
            <a:fillRect/>
          </a:stretch>
        </p:blipFill>
        <p:spPr bwMode="auto">
          <a:xfrm>
            <a:off x="609600" y="3352800"/>
            <a:ext cx="8077200" cy="3048000"/>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 Direct Mapping )</a:t>
            </a:r>
            <a:endParaRPr lang="en-US" dirty="0"/>
          </a:p>
        </p:txBody>
      </p:sp>
      <p:sp>
        <p:nvSpPr>
          <p:cNvPr id="3" name="Content Placeholder 2"/>
          <p:cNvSpPr>
            <a:spLocks noGrp="1"/>
          </p:cNvSpPr>
          <p:nvPr>
            <p:ph idx="1"/>
          </p:nvPr>
        </p:nvSpPr>
        <p:spPr>
          <a:xfrm>
            <a:off x="457200" y="1524000"/>
            <a:ext cx="8458200" cy="5334000"/>
          </a:xfrm>
        </p:spPr>
        <p:txBody>
          <a:bodyPr>
            <a:normAutofit fontScale="77500" lnSpcReduction="20000"/>
          </a:bodyPr>
          <a:lstStyle/>
          <a:p>
            <a:r>
              <a:rPr lang="en-US" dirty="0" smtClean="0"/>
              <a:t>Note that no two blocks that map into the same line number have the same tag </a:t>
            </a:r>
            <a:r>
              <a:rPr lang="en-US" dirty="0" smtClean="0"/>
              <a:t>number</a:t>
            </a:r>
            <a:r>
              <a:rPr lang="en-US" dirty="0" smtClean="0"/>
              <a:t>. Thus, blocks with starting addresses 000000, 010000, FF0000 have tag numbers </a:t>
            </a:r>
            <a:r>
              <a:rPr lang="en-US" dirty="0" smtClean="0"/>
              <a:t>00,01</a:t>
            </a:r>
            <a:r>
              <a:rPr lang="en-US" dirty="0" smtClean="0"/>
              <a:t>, FF, respectively.</a:t>
            </a:r>
          </a:p>
          <a:p>
            <a:r>
              <a:rPr lang="en-US" dirty="0" smtClean="0"/>
              <a:t>The </a:t>
            </a:r>
            <a:r>
              <a:rPr lang="en-US" dirty="0" smtClean="0"/>
              <a:t>cache system </a:t>
            </a:r>
            <a:r>
              <a:rPr lang="en-US" dirty="0" smtClean="0"/>
              <a:t>is presented </a:t>
            </a:r>
            <a:r>
              <a:rPr lang="en-US" dirty="0" smtClean="0"/>
              <a:t>with a 24-bit address. </a:t>
            </a:r>
            <a:endParaRPr lang="en-US" dirty="0" smtClean="0"/>
          </a:p>
          <a:p>
            <a:r>
              <a:rPr lang="en-US" dirty="0" smtClean="0"/>
              <a:t>The </a:t>
            </a:r>
            <a:r>
              <a:rPr lang="en-US" dirty="0" smtClean="0"/>
              <a:t>14-bit line number is used as an index into the </a:t>
            </a:r>
            <a:r>
              <a:rPr lang="en-US" dirty="0" smtClean="0"/>
              <a:t>cache to </a:t>
            </a:r>
            <a:r>
              <a:rPr lang="en-US" dirty="0" smtClean="0"/>
              <a:t>access a particular line. </a:t>
            </a:r>
            <a:endParaRPr lang="en-US" dirty="0" smtClean="0"/>
          </a:p>
          <a:p>
            <a:r>
              <a:rPr lang="en-US" dirty="0" smtClean="0"/>
              <a:t>If </a:t>
            </a:r>
            <a:r>
              <a:rPr lang="en-US" dirty="0" smtClean="0"/>
              <a:t>the 8-bit tag number matches the tag number currently </a:t>
            </a:r>
            <a:r>
              <a:rPr lang="en-US" dirty="0" smtClean="0"/>
              <a:t>stored in </a:t>
            </a:r>
            <a:r>
              <a:rPr lang="en-US" dirty="0" smtClean="0"/>
              <a:t>that line, then the 2-bit word number is used to select one of the 4 bytes in that line. </a:t>
            </a:r>
            <a:endParaRPr lang="en-US" dirty="0" smtClean="0"/>
          </a:p>
          <a:p>
            <a:r>
              <a:rPr lang="en-US" dirty="0" smtClean="0"/>
              <a:t>Otherwise</a:t>
            </a:r>
            <a:r>
              <a:rPr lang="en-US" dirty="0" smtClean="0"/>
              <a:t>, the 22-bit tag-plus-line field is used to fetch a block from main memory. </a:t>
            </a:r>
            <a:endParaRPr lang="en-US" dirty="0" smtClean="0"/>
          </a:p>
          <a:p>
            <a:r>
              <a:rPr lang="en-US" dirty="0" smtClean="0"/>
              <a:t>The actual address </a:t>
            </a:r>
            <a:r>
              <a:rPr lang="en-US" dirty="0" smtClean="0"/>
              <a:t>that is used for the fetch is the 22-bit tag-plus-line concatenated with two 0 bits, </a:t>
            </a:r>
            <a:r>
              <a:rPr lang="en-US" dirty="0" smtClean="0"/>
              <a:t>so that </a:t>
            </a:r>
            <a:r>
              <a:rPr lang="en-US" dirty="0" smtClean="0"/>
              <a:t>4 bytes are fetched starting on a block boundary.</a:t>
            </a:r>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(Mapping Function)</a:t>
            </a:r>
            <a:endParaRPr lang="en-US" dirty="0"/>
          </a:p>
        </p:txBody>
      </p:sp>
      <p:pic>
        <p:nvPicPr>
          <p:cNvPr id="8194" name="Picture 2"/>
          <p:cNvPicPr>
            <a:picLocks noChangeAspect="1" noChangeArrowheads="1"/>
          </p:cNvPicPr>
          <p:nvPr/>
        </p:nvPicPr>
        <p:blipFill>
          <a:blip r:embed="rId2"/>
          <a:srcRect/>
          <a:stretch>
            <a:fillRect/>
          </a:stretch>
        </p:blipFill>
        <p:spPr bwMode="auto">
          <a:xfrm>
            <a:off x="1" y="0"/>
            <a:ext cx="9144000" cy="6858000"/>
          </a:xfrm>
          <a:prstGeom prst="rect">
            <a:avLst/>
          </a:prstGeom>
          <a:noFill/>
          <a:ln w="9525">
            <a:noFill/>
            <a:miter lim="800000"/>
            <a:headEnd/>
            <a:tailEnd/>
          </a:ln>
          <a:effec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2179637"/>
            <a:ext cx="8229600" cy="2392363"/>
          </a:xfrm>
        </p:spPr>
        <p:txBody>
          <a:bodyPr>
            <a:normAutofit/>
          </a:bodyPr>
          <a:lstStyle/>
          <a:p>
            <a:endParaRPr lang="en-US" dirty="0" smtClean="0"/>
          </a:p>
        </p:txBody>
      </p:sp>
      <p:pic>
        <p:nvPicPr>
          <p:cNvPr id="9220" name="Picture 4"/>
          <p:cNvPicPr>
            <a:picLocks noChangeAspect="1" noChangeArrowheads="1"/>
          </p:cNvPicPr>
          <p:nvPr/>
        </p:nvPicPr>
        <p:blipFill>
          <a:blip r:embed="rId2"/>
          <a:srcRect/>
          <a:stretch>
            <a:fillRect/>
          </a:stretch>
        </p:blipFill>
        <p:spPr bwMode="auto">
          <a:xfrm>
            <a:off x="457200" y="0"/>
            <a:ext cx="8458199" cy="6858000"/>
          </a:xfrm>
          <a:prstGeom prst="rect">
            <a:avLst/>
          </a:prstGeom>
          <a:noFill/>
          <a:ln w="9525">
            <a:noFill/>
            <a:miter lim="800000"/>
            <a:headEnd/>
            <a:tailEnd/>
          </a:ln>
          <a:effec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CACHE DESIGN</a:t>
            </a:r>
            <a:br>
              <a:rPr lang="en-US" dirty="0" smtClean="0"/>
            </a:br>
            <a:r>
              <a:rPr lang="en-US" dirty="0" smtClean="0"/>
              <a:t>(Direct Mapping)</a:t>
            </a:r>
            <a:endParaRPr lang="en-US" dirty="0"/>
          </a:p>
        </p:txBody>
      </p:sp>
      <p:sp>
        <p:nvSpPr>
          <p:cNvPr id="3" name="Content Placeholder 2"/>
          <p:cNvSpPr>
            <a:spLocks noGrp="1"/>
          </p:cNvSpPr>
          <p:nvPr>
            <p:ph idx="1"/>
          </p:nvPr>
        </p:nvSpPr>
        <p:spPr>
          <a:xfrm>
            <a:off x="457200" y="2179637"/>
            <a:ext cx="8229600" cy="2392363"/>
          </a:xfrm>
        </p:spPr>
        <p:txBody>
          <a:bodyPr>
            <a:normAutofit/>
          </a:bodyPr>
          <a:lstStyle/>
          <a:p>
            <a:endParaRPr lang="en-US" dirty="0" smtClean="0"/>
          </a:p>
        </p:txBody>
      </p:sp>
      <p:pic>
        <p:nvPicPr>
          <p:cNvPr id="9218" name="Picture 2"/>
          <p:cNvPicPr>
            <a:picLocks noChangeAspect="1" noChangeArrowheads="1"/>
          </p:cNvPicPr>
          <p:nvPr/>
        </p:nvPicPr>
        <p:blipFill>
          <a:blip r:embed="rId2"/>
          <a:srcRect/>
          <a:stretch>
            <a:fillRect/>
          </a:stretch>
        </p:blipFill>
        <p:spPr bwMode="auto">
          <a:xfrm>
            <a:off x="304800" y="1752600"/>
            <a:ext cx="8839199" cy="31242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p:txBody>
          <a:bodyPr>
            <a:normAutofit fontScale="92500"/>
          </a:bodyPr>
          <a:lstStyle/>
          <a:p>
            <a:r>
              <a:rPr lang="en-US" dirty="0" smtClean="0"/>
              <a:t>The term </a:t>
            </a:r>
            <a:r>
              <a:rPr lang="en-US" b="1" dirty="0" smtClean="0"/>
              <a:t>location</a:t>
            </a:r>
            <a:r>
              <a:rPr lang="en-US" dirty="0" smtClean="0"/>
              <a:t> refers to whether memory is internal and external to the computer.</a:t>
            </a:r>
          </a:p>
          <a:p>
            <a:r>
              <a:rPr lang="en-US" dirty="0" smtClean="0"/>
              <a:t>Internal memory is often equated with main memory. </a:t>
            </a:r>
          </a:p>
          <a:p>
            <a:r>
              <a:rPr lang="en-US" dirty="0" smtClean="0"/>
              <a:t>The processor requires its own local memory, in the form of registers. </a:t>
            </a:r>
          </a:p>
          <a:p>
            <a:r>
              <a:rPr lang="en-US" dirty="0" smtClean="0"/>
              <a:t>External memory consists of peripheral storage devices, such as disk and tape, that are accessible to the processor via I/O controllers.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p:txBody>
          <a:bodyPr>
            <a:normAutofit/>
          </a:bodyPr>
          <a:lstStyle/>
          <a:p>
            <a:r>
              <a:rPr lang="en-US" dirty="0" smtClean="0"/>
              <a:t>An obvious characteristic of memory is its </a:t>
            </a:r>
            <a:r>
              <a:rPr lang="en-US" b="1" dirty="0" smtClean="0"/>
              <a:t>capacity</a:t>
            </a:r>
            <a:r>
              <a:rPr lang="en-US" dirty="0" smtClean="0"/>
              <a:t> . </a:t>
            </a:r>
          </a:p>
          <a:p>
            <a:r>
              <a:rPr lang="en-US" dirty="0" smtClean="0"/>
              <a:t>For internal memory, this is typically expressed in terms of bytes (1 byte 8 bits) or words. </a:t>
            </a:r>
          </a:p>
          <a:p>
            <a:r>
              <a:rPr lang="en-US" dirty="0" smtClean="0"/>
              <a:t>Common word lengths are 8, 16, and 32 bits.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3124200"/>
          </a:xfrm>
        </p:spPr>
        <p:txBody>
          <a:bodyPr>
            <a:normAutofit/>
          </a:bodyPr>
          <a:lstStyle/>
          <a:p>
            <a:r>
              <a:rPr lang="en-US" dirty="0" smtClean="0"/>
              <a:t>For internal memory, the </a:t>
            </a:r>
            <a:r>
              <a:rPr lang="en-US" b="1" dirty="0" smtClean="0"/>
              <a:t>unit of transfer </a:t>
            </a:r>
            <a:r>
              <a:rPr lang="en-US" dirty="0" smtClean="0"/>
              <a:t>is equal to the number of electrical lines into and out of the memory module. </a:t>
            </a:r>
          </a:p>
          <a:p>
            <a:r>
              <a:rPr lang="en-US" dirty="0" smtClean="0"/>
              <a:t>This may be equal to the word length, but is often larger, such as 64, 128, or 256 bits.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4343400"/>
          </a:xfrm>
        </p:spPr>
        <p:txBody>
          <a:bodyPr>
            <a:normAutofit fontScale="92500" lnSpcReduction="20000"/>
          </a:bodyPr>
          <a:lstStyle/>
          <a:p>
            <a:pPr>
              <a:buNone/>
            </a:pPr>
            <a:r>
              <a:rPr lang="en-US" b="1" dirty="0" smtClean="0"/>
              <a:t>Method of accessing </a:t>
            </a:r>
            <a:r>
              <a:rPr lang="en-US" dirty="0" smtClean="0"/>
              <a:t>include the following:</a:t>
            </a:r>
          </a:p>
          <a:p>
            <a:r>
              <a:rPr lang="en-US" b="1" dirty="0" smtClean="0"/>
              <a:t>Sequential access: </a:t>
            </a:r>
            <a:r>
              <a:rPr lang="en-US" dirty="0" smtClean="0"/>
              <a:t>Memory is organized into units of data, called records. Access must be made in a specific linear sequence. Tape units are sequential access.</a:t>
            </a:r>
          </a:p>
          <a:p>
            <a:r>
              <a:rPr lang="en-US" b="1" dirty="0" smtClean="0"/>
              <a:t>Direct access: </a:t>
            </a:r>
            <a:r>
              <a:rPr lang="en-US" dirty="0" smtClean="0"/>
              <a:t>individual blocks or records have a unique address based on physical location. Access is accomplished by direct access to reach a general vicinity plus sequential searching, counting, or waiting to reach the final location. Disk units are direct access.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 of Computer Memory Systems</a:t>
            </a:r>
            <a:endParaRPr lang="en-US" dirty="0"/>
          </a:p>
        </p:txBody>
      </p:sp>
      <p:sp>
        <p:nvSpPr>
          <p:cNvPr id="3" name="Content Placeholder 2"/>
          <p:cNvSpPr>
            <a:spLocks noGrp="1"/>
          </p:cNvSpPr>
          <p:nvPr>
            <p:ph idx="1"/>
          </p:nvPr>
        </p:nvSpPr>
        <p:spPr>
          <a:xfrm>
            <a:off x="457200" y="1600200"/>
            <a:ext cx="8229600" cy="4343400"/>
          </a:xfrm>
        </p:spPr>
        <p:txBody>
          <a:bodyPr>
            <a:normAutofit fontScale="77500" lnSpcReduction="20000"/>
          </a:bodyPr>
          <a:lstStyle/>
          <a:p>
            <a:pPr>
              <a:buNone/>
            </a:pPr>
            <a:r>
              <a:rPr lang="en-US" b="1" dirty="0" smtClean="0"/>
              <a:t>Method of accessing </a:t>
            </a:r>
            <a:r>
              <a:rPr lang="en-US" dirty="0" smtClean="0"/>
              <a:t>include the following:</a:t>
            </a:r>
          </a:p>
          <a:p>
            <a:r>
              <a:rPr lang="en-US" b="1" dirty="0" smtClean="0"/>
              <a:t>Random access: </a:t>
            </a:r>
            <a:r>
              <a:rPr lang="en-US" dirty="0" smtClean="0"/>
              <a:t>Each addressable location in memory has a unique, physically wired-in addressing mechanism. The time to access a given location is independent of the sequence of prior accesses and is constant. Thus, any location can be selected at random and directly addressed and accessed. Main memory and some cache systems are random access.</a:t>
            </a:r>
          </a:p>
          <a:p>
            <a:r>
              <a:rPr lang="en-US" b="1" dirty="0" smtClean="0"/>
              <a:t>Associative: </a:t>
            </a:r>
            <a:r>
              <a:rPr lang="en-US" dirty="0" smtClean="0"/>
              <a:t>This is a random access type of memory that enables one to make a comparison of desired bit locations within a word for a specified match, and to do this for all words simultaneously. Cache memories may employ associative access.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TotalTime>
  <Words>2213</Words>
  <Application>Microsoft Office PowerPoint</Application>
  <PresentationFormat>On-screen Show (4:3)</PresentationFormat>
  <Paragraphs>159</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CACHE MEMORY</vt:lpstr>
      <vt:lpstr>CACHE MEMORY</vt:lpstr>
      <vt:lpstr>CACHE MEMORY</vt:lpstr>
      <vt:lpstr>Key Characteristics of Computer Memory Systems</vt:lpstr>
      <vt:lpstr>Key Characteristics of Computer Memory Systems</vt:lpstr>
      <vt:lpstr>Key Characteristics of Computer Memory Systems</vt:lpstr>
      <vt:lpstr>Key Characteristics of Computer Memory Systems</vt:lpstr>
      <vt:lpstr>Key Characteristics of Computer Memory Systems</vt:lpstr>
      <vt:lpstr>Key Characteristics of Computer Memory Systems</vt:lpstr>
      <vt:lpstr>Key Characteristics of Computer Memory Systems</vt:lpstr>
      <vt:lpstr>Key Characteristics of Computer Memory Systems</vt:lpstr>
      <vt:lpstr>Key Characteristics of Computer Memory Systems</vt:lpstr>
      <vt:lpstr>Transfer rate</vt:lpstr>
      <vt:lpstr>Average access time</vt:lpstr>
      <vt:lpstr>Solution</vt:lpstr>
      <vt:lpstr>CACHE MEMORY PRINCIPLES</vt:lpstr>
      <vt:lpstr>CACHE MEMORY PRINCIPLES</vt:lpstr>
      <vt:lpstr>CACHE MEMORY PRINCIPLES</vt:lpstr>
      <vt:lpstr>Structure of a cache/main-memory system</vt:lpstr>
      <vt:lpstr>Structure of a cache/main-memory system</vt:lpstr>
      <vt:lpstr>Why use tag in cache?</vt:lpstr>
      <vt:lpstr>ILLUSTRATES THE READ OPERATION</vt:lpstr>
      <vt:lpstr>CACHE MEMORY PRINCIPLES</vt:lpstr>
      <vt:lpstr>Typical Cache Organization</vt:lpstr>
      <vt:lpstr>Slide 25</vt:lpstr>
      <vt:lpstr>WHYs?</vt:lpstr>
      <vt:lpstr>ELEMENTS OF CACHE DESIGN</vt:lpstr>
      <vt:lpstr>ELEMENTS OF CACHE DESIGN (Cache Addresses)</vt:lpstr>
      <vt:lpstr>ELEMENTS OF CACHE DESIGN (Cache Addresses)</vt:lpstr>
      <vt:lpstr>ELEMENTS OF CACHE DESIGN (Cache Addresses)</vt:lpstr>
      <vt:lpstr>Advantages</vt:lpstr>
      <vt:lpstr>Disadvantages</vt:lpstr>
      <vt:lpstr>ELEMENTS OF CACHE DESIGN (Cache Size)</vt:lpstr>
      <vt:lpstr>Slide 34</vt:lpstr>
      <vt:lpstr>ELEMENTS OF CACHE DESIGN (Mapping Function)</vt:lpstr>
      <vt:lpstr>ELEMENTS OF CACHE DESIGN (Mapping Function)</vt:lpstr>
      <vt:lpstr>ELEMENTS OF CACHE DESIGN (Direct Mapping)</vt:lpstr>
      <vt:lpstr>ELEMENTS OF CACHE DESIGN (Direct Mapping)</vt:lpstr>
      <vt:lpstr>ELEMENTS OF CACHE DESIGN (Direct Mapping)</vt:lpstr>
      <vt:lpstr>ELEMENTS OF CACHE DESIGN (Direct Mapping)</vt:lpstr>
      <vt:lpstr>ELEMENTS OF CACHE DESIGN (Direct Mapping)</vt:lpstr>
      <vt:lpstr>ELEMENTS OF CACHE DESIGN (Direct Mapping)</vt:lpstr>
      <vt:lpstr>ELEMENTS OF CACHE DESIGN (Direct Mapping)</vt:lpstr>
      <vt:lpstr>ELEMENTS OF CACHE DESIGN ( Direct Mapping )</vt:lpstr>
      <vt:lpstr>ELEMENTS OF CACHE DESIGN ( Direct Mapping )</vt:lpstr>
      <vt:lpstr>ELEMENTS OF CACHE DESIGN (Mapping Function)</vt:lpstr>
      <vt:lpstr>ELEMENTS OF CACHE DESIGN (Direct Mapping)</vt:lpstr>
      <vt:lpstr>ELEMENTS OF CACHE DESIGN (Direct Mapping)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CACHE MEMORY</dc:title>
  <dc:creator>Saif07</dc:creator>
  <cp:lastModifiedBy>Saif07</cp:lastModifiedBy>
  <cp:revision>120</cp:revision>
  <dcterms:created xsi:type="dcterms:W3CDTF">2006-08-16T00:00:00Z</dcterms:created>
  <dcterms:modified xsi:type="dcterms:W3CDTF">2015-04-29T07:33:57Z</dcterms:modified>
</cp:coreProperties>
</file>